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6"/>
  </p:notesMasterIdLst>
  <p:sldIdLst>
    <p:sldId id="256" r:id="rId2"/>
    <p:sldId id="831" r:id="rId3"/>
    <p:sldId id="833" r:id="rId4"/>
    <p:sldId id="325" r:id="rId5"/>
    <p:sldId id="809" r:id="rId6"/>
    <p:sldId id="366" r:id="rId7"/>
    <p:sldId id="801" r:id="rId8"/>
    <p:sldId id="328" r:id="rId9"/>
    <p:sldId id="355" r:id="rId10"/>
    <p:sldId id="837" r:id="rId11"/>
    <p:sldId id="307" r:id="rId12"/>
    <p:sldId id="804" r:id="rId13"/>
    <p:sldId id="340" r:id="rId14"/>
    <p:sldId id="825" r:id="rId15"/>
    <p:sldId id="359" r:id="rId16"/>
    <p:sldId id="341" r:id="rId17"/>
    <p:sldId id="814" r:id="rId18"/>
    <p:sldId id="810" r:id="rId19"/>
    <p:sldId id="832" r:id="rId20"/>
    <p:sldId id="824" r:id="rId21"/>
    <p:sldId id="820" r:id="rId22"/>
    <p:sldId id="272" r:id="rId23"/>
    <p:sldId id="794" r:id="rId24"/>
    <p:sldId id="348" r:id="rId25"/>
    <p:sldId id="286" r:id="rId26"/>
    <p:sldId id="349" r:id="rId27"/>
    <p:sldId id="815" r:id="rId28"/>
    <p:sldId id="806" r:id="rId29"/>
    <p:sldId id="836" r:id="rId30"/>
    <p:sldId id="304" r:id="rId31"/>
    <p:sldId id="835" r:id="rId32"/>
    <p:sldId id="834" r:id="rId33"/>
    <p:sldId id="819" r:id="rId34"/>
    <p:sldId id="795" r:id="rId35"/>
  </p:sldIdLst>
  <p:sldSz cx="17338675" cy="9753600"/>
  <p:notesSz cx="6858000" cy="9144000"/>
  <p:defaultTex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908803F8-B64F-474F-8AF0-BB8B72F9A77A}">
          <p14:sldIdLst>
            <p14:sldId id="256"/>
            <p14:sldId id="831"/>
            <p14:sldId id="833"/>
            <p14:sldId id="325"/>
            <p14:sldId id="809"/>
            <p14:sldId id="366"/>
            <p14:sldId id="801"/>
            <p14:sldId id="328"/>
            <p14:sldId id="355"/>
            <p14:sldId id="837"/>
            <p14:sldId id="307"/>
            <p14:sldId id="804"/>
            <p14:sldId id="340"/>
            <p14:sldId id="825"/>
            <p14:sldId id="359"/>
            <p14:sldId id="341"/>
            <p14:sldId id="814"/>
            <p14:sldId id="810"/>
            <p14:sldId id="832"/>
            <p14:sldId id="824"/>
            <p14:sldId id="820"/>
            <p14:sldId id="272"/>
            <p14:sldId id="794"/>
            <p14:sldId id="348"/>
            <p14:sldId id="286"/>
            <p14:sldId id="349"/>
            <p14:sldId id="815"/>
            <p14:sldId id="806"/>
            <p14:sldId id="836"/>
            <p14:sldId id="304"/>
            <p14:sldId id="835"/>
            <p14:sldId id="834"/>
            <p14:sldId id="819"/>
            <p14:sldId id="795"/>
          </p14:sldIdLst>
        </p14:section>
      </p14:sectionLst>
    </p:ext>
    <p:ext uri="{EFAFB233-063F-42B5-8137-9DF3F51BA10A}">
      <p15:sldGuideLst xmlns:p15="http://schemas.microsoft.com/office/powerpoint/2012/main">
        <p15:guide id="1" orient="horz" pos="3072" userDrawn="1">
          <p15:clr>
            <a:srgbClr val="A4A3A4"/>
          </p15:clr>
        </p15:guide>
        <p15:guide id="2" pos="54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2A7D20-FD41-544C-4340-981A15CF2616}" name="Charlotte Delrue" initials="CD" userId="S-1-5-21-132666782-1743061071-1318725885-8772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E64C8"/>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287" autoAdjust="0"/>
    <p:restoredTop sz="58190" autoAdjust="0"/>
  </p:normalViewPr>
  <p:slideViewPr>
    <p:cSldViewPr snapToGrid="0" showGuides="1">
      <p:cViewPr varScale="1">
        <p:scale>
          <a:sx n="34" d="100"/>
          <a:sy n="34" d="100"/>
        </p:scale>
        <p:origin x="704" y="192"/>
      </p:cViewPr>
      <p:guideLst>
        <p:guide orient="horz" pos="3072"/>
        <p:guide pos="54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0C0C-85DF-417F-8238-DB0D15743621}" type="datetimeFigureOut">
              <a:rPr lang="en-GB" smtClean="0"/>
              <a:t>25/04/2024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0A48-EDB1-4AFE-B1B7-10CE2A416496}" type="slidenum">
              <a:rPr lang="en-GB" smtClean="0"/>
              <a:t>‹nr.›</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Professor in de psychologie;</a:t>
            </a:r>
          </a:p>
          <a:p>
            <a:r>
              <a:rPr lang="nl-BE" dirty="0"/>
              <a:t>Stressonderzoeker Ugent</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Vaak gefocust op het kind, opvoeding, minder op stress bij ouderschap </a:t>
            </a:r>
            <a:r>
              <a:rPr lang="nl-BE" dirty="0">
                <a:sym typeface="Wingdings" pitchFamily="2" charset="2"/>
              </a:rPr>
              <a:t> </a:t>
            </a:r>
            <a:r>
              <a:rPr lang="nl-BE" dirty="0"/>
              <a:t>Heel normaal om stress te ervaren, veel misverstanden</a:t>
            </a:r>
          </a:p>
          <a:p>
            <a:endParaRPr lang="nl-BE" dirty="0"/>
          </a:p>
          <a:p>
            <a:r>
              <a:rPr lang="nl-BE" dirty="0"/>
              <a:t>Boek geschreven </a:t>
            </a:r>
            <a:r>
              <a:rPr lang="nl-BE" b="0" i="1" dirty="0">
                <a:solidFill>
                  <a:srgbClr val="042A2B"/>
                </a:solidFill>
                <a:effectLst/>
                <a:latin typeface="inherit"/>
              </a:rPr>
              <a:t>Kinderen grootbrengen is een prachtige, maar vaak ook uitdagende taak. Je krijgt er nu eenmaal geen handleiding bij en zie aan het einde van een drukke dag maar eens je geduld te bewaren. </a:t>
            </a:r>
          </a:p>
          <a:p>
            <a:endParaRPr lang="nl-BE" b="0" i="1" dirty="0">
              <a:solidFill>
                <a:srgbClr val="042A2B"/>
              </a:solidFill>
              <a:effectLst/>
              <a:latin typeface="inherit"/>
            </a:endParaRPr>
          </a:p>
          <a:p>
            <a:r>
              <a:rPr lang="nl-BE" b="0" i="1" dirty="0">
                <a:solidFill>
                  <a:srgbClr val="042A2B"/>
                </a:solidFill>
                <a:effectLst/>
                <a:latin typeface="inherit"/>
              </a:rPr>
              <a:t>Geen opvoedingscoach</a:t>
            </a:r>
          </a:p>
          <a:p>
            <a:endParaRPr lang="nl-BE" b="0" i="1" dirty="0">
              <a:solidFill>
                <a:srgbClr val="042A2B"/>
              </a:solidFill>
              <a:effectLst/>
              <a:latin typeface="inherit"/>
            </a:endParaRPr>
          </a:p>
          <a:p>
            <a:r>
              <a:rPr lang="nl-BE" b="0" i="1" dirty="0">
                <a:solidFill>
                  <a:srgbClr val="042A2B"/>
                </a:solidFill>
                <a:effectLst/>
                <a:latin typeface="inherit"/>
              </a:rPr>
              <a:t>Eerst uitleggen wat stress is, wat eraan te doen, eidnigen met besmettelijkheid van stress en rust</a:t>
            </a:r>
          </a:p>
          <a:p>
            <a:endParaRPr lang="nl-BE" b="0" i="1" dirty="0">
              <a:solidFill>
                <a:srgbClr val="042A2B"/>
              </a:solidFill>
              <a:effectLst/>
              <a:latin typeface="inherit"/>
            </a:endParaRPr>
          </a:p>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1</a:t>
            </a:fld>
            <a:endParaRPr lang="en-GB"/>
          </a:p>
        </p:txBody>
      </p:sp>
    </p:spTree>
    <p:extLst>
      <p:ext uri="{BB962C8B-B14F-4D97-AF65-F5344CB8AC3E}">
        <p14:creationId xmlns:p14="http://schemas.microsoft.com/office/powerpoint/2010/main" val="2426660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solidFill>
                  <a:srgbClr val="262626"/>
                </a:solidFill>
                <a:effectLst/>
                <a:latin typeface="+mn-lt"/>
              </a:rPr>
              <a:t>Merk je dat je onrustiger wordt als je het gevoel hebt dat je de situatie minder in handen hebt? Wat zijn de terugkerende stressmomenten? Wat is het precies dat je stress bezorgt in die situaties?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a:solidFill>
                <a:srgbClr val="262626"/>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dirty="0">
                <a:solidFill>
                  <a:srgbClr val="262626"/>
                </a:solidFill>
                <a:effectLst/>
                <a:latin typeface="+mn-lt"/>
              </a:rPr>
              <a:t>Vertel</a:t>
            </a:r>
            <a:r>
              <a:rPr lang="nl-BE" sz="1200" dirty="0">
                <a:solidFill>
                  <a:srgbClr val="262626"/>
                </a:solidFill>
                <a:effectLst/>
                <a:latin typeface="+mn-lt"/>
              </a:rPr>
              <a:t> het aan iemand, praat erover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a:solidFill>
                <a:srgbClr val="262626"/>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dirty="0">
                <a:solidFill>
                  <a:srgbClr val="262626"/>
                </a:solidFill>
                <a:effectLst/>
                <a:latin typeface="+mn-lt"/>
              </a:rPr>
              <a:t>Plannen</a:t>
            </a:r>
            <a:r>
              <a:rPr lang="nl-BE" sz="1200" dirty="0">
                <a:solidFill>
                  <a:srgbClr val="262626"/>
                </a:solidFill>
                <a:effectLst/>
                <a:latin typeface="+mn-lt"/>
              </a:rPr>
              <a:t> blijkt een erg effectieve manier te zijn om stress te beheersen. Het kan bijvoorbeeld helpen om een half uurtje vroeger op te staan zodat de ochtend rustiger verloopt. Of je kan de avond ervoor al boekentassen klaarmaken en kleding klaarleggen. Vaak zijn kleine ingrepen in de </a:t>
            </a:r>
            <a:r>
              <a:rPr lang="nl-BE" sz="1200" b="1" dirty="0">
                <a:solidFill>
                  <a:srgbClr val="262626"/>
                </a:solidFill>
                <a:effectLst/>
                <a:latin typeface="+mn-lt"/>
              </a:rPr>
              <a:t>routine</a:t>
            </a:r>
            <a:r>
              <a:rPr lang="nl-BE" sz="1200" dirty="0">
                <a:solidFill>
                  <a:srgbClr val="262626"/>
                </a:solidFill>
                <a:effectLst/>
                <a:latin typeface="+mn-lt"/>
              </a:rPr>
              <a:t> al voldoende om de controle over een situatie te kunnen bewaren. </a:t>
            </a:r>
          </a:p>
          <a:p>
            <a:endParaRPr lang="nl-BE" b="1"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10</a:t>
            </a:fld>
            <a:endParaRPr lang="en-GB"/>
          </a:p>
        </p:txBody>
      </p:sp>
    </p:spTree>
    <p:extLst>
      <p:ext uri="{BB962C8B-B14F-4D97-AF65-F5344CB8AC3E}">
        <p14:creationId xmlns:p14="http://schemas.microsoft.com/office/powerpoint/2010/main" val="3153200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r>
              <a:rPr lang="nl-BE" sz="1200" dirty="0">
                <a:effectLst/>
                <a:latin typeface="+mn-lt"/>
                <a:ea typeface="Times New Roman" panose="02020603050405020304" pitchFamily="18" charset="0"/>
              </a:rPr>
              <a:t>Onderzoek was duidelijk: emotionele flatline was niet noodzakelijk</a:t>
            </a:r>
          </a:p>
          <a:p>
            <a:pPr algn="just"/>
            <a:endParaRPr lang="nl-BE" sz="1200" dirty="0">
              <a:effectLst/>
              <a:latin typeface="+mn-lt"/>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nl-BE" sz="1200" dirty="0">
                <a:effectLst/>
                <a:latin typeface="+mn-lt"/>
              </a:rPr>
              <a:t>Wanneer een zebra opgeschrokken wordt door geritsel in het gras en daarna ziet dat het een klein muisje is, dan zal die zebra terug rustig verder grazen in de savanne. Zijn hartslag zal meteen weer vertragen en zijn bloeddruk zal dalen. </a:t>
            </a:r>
            <a:endParaRPr lang="nl-BE" sz="1200" dirty="0">
              <a:latin typeface="+mn-lt"/>
            </a:endParaRPr>
          </a:p>
          <a:p>
            <a:pPr algn="just"/>
            <a:endParaRPr lang="nl-BE" sz="1200" dirty="0">
              <a:effectLst/>
              <a:latin typeface="+mn-lt"/>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nl-BE" sz="1200" dirty="0">
                <a:effectLst/>
                <a:latin typeface="+mn-lt"/>
              </a:rPr>
              <a:t>Zelfs </a:t>
            </a:r>
            <a:r>
              <a:rPr lang="nl-BE" sz="1200" b="1" dirty="0">
                <a:effectLst/>
                <a:latin typeface="+mn-lt"/>
              </a:rPr>
              <a:t>nadat de stressbron al lang verdwenen </a:t>
            </a:r>
            <a:r>
              <a:rPr lang="nl-BE" sz="1200" dirty="0">
                <a:effectLst/>
                <a:latin typeface="+mn-lt"/>
              </a:rPr>
              <a:t>is, blijven we gestrest door te denken aan de situatie. Op die manier is ons lichaam veel langer en vaker geactiveerd dan eigenlijk nodig is. </a:t>
            </a:r>
            <a:endParaRPr lang="nl-BE" sz="1200" dirty="0">
              <a:latin typeface="+mn-lt"/>
            </a:endParaRPr>
          </a:p>
          <a:p>
            <a:pPr algn="just"/>
            <a:endParaRPr lang="nl-BE" sz="1200" dirty="0">
              <a:effectLst/>
              <a:latin typeface="+mn-lt"/>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nl-BE" sz="1200" dirty="0">
                <a:effectLst/>
                <a:latin typeface="+mn-lt"/>
              </a:rPr>
              <a:t>Piekeren is het omgekeerde van flexibel denken, je raakt verstrikt in je gedachten en kan er geen afstand meer van nemen. </a:t>
            </a:r>
            <a:endParaRPr lang="nl-BE" sz="1200" dirty="0">
              <a:latin typeface="+mn-lt"/>
            </a:endParaRPr>
          </a:p>
          <a:p>
            <a:pPr algn="just"/>
            <a:endParaRPr lang="nl-BE" sz="1800" dirty="0">
              <a:effectLst/>
              <a:latin typeface="Times New Roman" panose="02020603050405020304" pitchFamily="18" charset="0"/>
              <a:ea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C843F4A-0D4F-BA4D-82D0-913A72D3CB74}" type="slidenum">
              <a:rPr lang="nl-BE" smtClean="0"/>
              <a:t>11</a:t>
            </a:fld>
            <a:endParaRPr lang="nl-BE"/>
          </a:p>
        </p:txBody>
      </p:sp>
    </p:spTree>
    <p:extLst>
      <p:ext uri="{BB962C8B-B14F-4D97-AF65-F5344CB8AC3E}">
        <p14:creationId xmlns:p14="http://schemas.microsoft.com/office/powerpoint/2010/main" val="3050608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endParaRPr lang="nl-BE" sz="1200" dirty="0">
              <a:effectLst/>
              <a:latin typeface="+mn-lt"/>
              <a:ea typeface="Times New Roman" panose="02020603050405020304" pitchFamily="18" charset="0"/>
            </a:endParaRPr>
          </a:p>
          <a:p>
            <a:pPr algn="just"/>
            <a:r>
              <a:rPr lang="nl-BE" sz="1200" dirty="0">
                <a:effectLst/>
                <a:latin typeface="+mn-lt"/>
                <a:ea typeface="Times New Roman" panose="02020603050405020304" pitchFamily="18" charset="0"/>
              </a:rPr>
              <a:t>Waarom stoort het me zo dat ik niet op mijn gemak kan zitten?</a:t>
            </a:r>
          </a:p>
          <a:p>
            <a:pPr algn="just"/>
            <a:endParaRPr lang="nl-BE" sz="1200" dirty="0">
              <a:effectLst/>
              <a:latin typeface="+mn-lt"/>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nl-BE" sz="1200" dirty="0">
                <a:solidFill>
                  <a:srgbClr val="262626"/>
                </a:solidFill>
                <a:effectLst/>
                <a:latin typeface="+mn-lt"/>
              </a:rPr>
              <a:t>Een stressvolle gebeurtenis </a:t>
            </a:r>
            <a:r>
              <a:rPr lang="nl-BE" sz="1200" b="1" dirty="0">
                <a:solidFill>
                  <a:srgbClr val="262626"/>
                </a:solidFill>
                <a:effectLst/>
                <a:latin typeface="+mn-lt"/>
              </a:rPr>
              <a:t>hoeft niet eens echt plaats te vinden </a:t>
            </a:r>
            <a:r>
              <a:rPr lang="nl-BE" sz="1200" dirty="0">
                <a:solidFill>
                  <a:srgbClr val="262626"/>
                </a:solidFill>
                <a:effectLst/>
                <a:latin typeface="+mn-lt"/>
              </a:rPr>
              <a:t>om je lichaam het signaal te geven om stresshormonen aan te maken. Alleen al de gedachte aan een stressvolle gebeurtenis kan de afgifte van stresshormonen veroorzaken. </a:t>
            </a:r>
            <a:endParaRPr lang="nl-BE" sz="1200" dirty="0">
              <a:effectLst/>
              <a:latin typeface="+mn-lt"/>
            </a:endParaRPr>
          </a:p>
          <a:p>
            <a:pPr algn="just"/>
            <a:endParaRPr lang="nl-BE" sz="1200" dirty="0">
              <a:effectLst/>
              <a:latin typeface="+mn-lt"/>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nl-BE" sz="1200" dirty="0">
                <a:effectLst/>
                <a:latin typeface="+mn-lt"/>
              </a:rPr>
              <a:t>De opeenstapeling van relatief kleine dagelijkse beslommeringen kan, in verge- lijking met grote gebeurtenissen in het leven, zelfs een grotere impact hebben op ons gevoel van competentie, welzijn en lichamelijke gezondheid. </a:t>
            </a:r>
            <a:r>
              <a:rPr lang="nl-BE" sz="1200" i="1" dirty="0">
                <a:solidFill>
                  <a:schemeClr val="tx2"/>
                </a:solidFill>
                <a:effectLst/>
                <a:latin typeface="+mn-lt"/>
              </a:rPr>
              <a:t>De intensiteit van de stress die bij het ouderschap komt kijken is niet het grootste probleem, het is de chroniciteit ervan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nl-BE" sz="1200" dirty="0">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nl-BE" sz="1200" dirty="0">
                <a:latin typeface="+mn-lt"/>
              </a:rPr>
              <a:t>Vanboven: heel alert, onrustig, uitgeput</a:t>
            </a:r>
          </a:p>
          <a:p>
            <a:pPr algn="just"/>
            <a:endParaRPr lang="nl-BE" sz="1800" dirty="0">
              <a:effectLst/>
              <a:latin typeface="Times New Roman" panose="02020603050405020304" pitchFamily="18" charset="0"/>
              <a:ea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C843F4A-0D4F-BA4D-82D0-913A72D3CB74}" type="slidenum">
              <a:rPr lang="nl-BE" smtClean="0"/>
              <a:t>12</a:t>
            </a:fld>
            <a:endParaRPr lang="nl-BE"/>
          </a:p>
        </p:txBody>
      </p:sp>
    </p:spTree>
    <p:extLst>
      <p:ext uri="{BB962C8B-B14F-4D97-AF65-F5344CB8AC3E}">
        <p14:creationId xmlns:p14="http://schemas.microsoft.com/office/powerpoint/2010/main" val="2881767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dirty="0">
                <a:latin typeface="+mn-lt"/>
              </a:rPr>
              <a:t>Anders dan vroeger: ervaren we nu meer stress? Dagelijkse beslommeringen waren er vroeger toch ook?</a:t>
            </a:r>
          </a:p>
          <a:p>
            <a:endParaRPr lang="nl-BE"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00" dirty="0">
                <a:effectLst/>
                <a:latin typeface="+mn-lt"/>
                <a:ea typeface="Calibri" panose="020F0502020204030204" pitchFamily="34" charset="0"/>
                <a:cs typeface="Times New Roman" panose="02020603050405020304" pitchFamily="18" charset="0"/>
              </a:rPr>
              <a:t>De zogenaamde </a:t>
            </a:r>
            <a:r>
              <a:rPr lang="nl-BE" sz="1200" i="1" kern="100" dirty="0">
                <a:effectLst/>
                <a:latin typeface="+mn-lt"/>
                <a:ea typeface="Calibri" panose="020F0502020204030204" pitchFamily="34" charset="0"/>
                <a:cs typeface="Times New Roman" panose="02020603050405020304" pitchFamily="18" charset="0"/>
              </a:rPr>
              <a:t>paradox of choice</a:t>
            </a:r>
            <a:r>
              <a:rPr lang="nl-BE" sz="1200" kern="100" dirty="0">
                <a:effectLst/>
                <a:latin typeface="+mn-lt"/>
                <a:ea typeface="Calibri" panose="020F0502020204030204" pitchFamily="34" charset="0"/>
                <a:cs typeface="Times New Roman" panose="02020603050405020304" pitchFamily="18" charset="0"/>
              </a:rPr>
              <a:t>: we hebben in onze maatschappij nog nooit zoveel keuze gehad, maar als gevolg daarvan ook nog nooit zoveel stress. Want het kan altijd beter, mooier en anders. We blijven maar op de trappers duwen, op zoek naar het perfecte en het ideale. </a:t>
            </a:r>
            <a:r>
              <a:rPr lang="nl-BE" sz="1200" b="1" kern="100" dirty="0">
                <a:effectLst/>
                <a:latin typeface="+mn-lt"/>
                <a:ea typeface="Calibri" panose="020F0502020204030204" pitchFamily="34" charset="0"/>
                <a:cs typeface="Times New Roman" panose="02020603050405020304" pitchFamily="18" charset="0"/>
              </a:rPr>
              <a:t>De hipste badkamer, het strafste kerstfeest, de fijnste opvoeding </a:t>
            </a:r>
            <a:r>
              <a:rPr lang="nl-BE" sz="1200" kern="100" dirty="0">
                <a:effectLst/>
                <a:latin typeface="+mn-lt"/>
                <a:ea typeface="Calibri" panose="020F0502020204030204" pitchFamily="34" charset="0"/>
                <a:cs typeface="Times New Roman" panose="02020603050405020304" pitchFamily="18" charset="0"/>
              </a:rPr>
              <a:t>en het leukste sportkamp voor onze kinderen… Er zijn vandaag zo veel mogelijkheden dat er gewoon geen eind aan komt. We zitten voortdurend in een soort stressreactie, er wordt continu energie vrijgemaakt in ons lichaam en we vinden geen rust meer.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mn-lt"/>
              </a:rPr>
              <a:t>Onderzoek toont aan dat piekeren zelfs </a:t>
            </a:r>
            <a:r>
              <a:rPr lang="nl-BE" sz="1200" b="1" dirty="0">
                <a:effectLst/>
                <a:latin typeface="+mn-lt"/>
              </a:rPr>
              <a:t>vaker voorkomt dan daadwerkelijke stressoren in het dagelijks leven.</a:t>
            </a:r>
            <a:r>
              <a:rPr lang="nl-BE" sz="1200" dirty="0">
                <a:effectLst/>
                <a:latin typeface="+mn-lt"/>
              </a:rPr>
              <a:t> Of met andere woorden: we ervaren meer stress door te denken dat er van alles mis kan gaan, dan door echte stresssituaties.</a:t>
            </a:r>
            <a:endParaRPr lang="nl-BE" sz="1200" kern="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00" dirty="0">
              <a:effectLst/>
              <a:latin typeface="+mn-lt"/>
              <a:ea typeface="Calibri" panose="020F0502020204030204" pitchFamily="34" charset="0"/>
              <a:cs typeface="Times New Roman" panose="02020603050405020304" pitchFamily="18" charset="0"/>
            </a:endParaRPr>
          </a:p>
          <a:p>
            <a:r>
              <a:rPr lang="nl-BE" dirty="0"/>
              <a:t>De lat te hoog leggen, is een vaakgehoorde valkuil</a:t>
            </a:r>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13</a:t>
            </a:fld>
            <a:endParaRPr lang="en-GB"/>
          </a:p>
        </p:txBody>
      </p:sp>
    </p:spTree>
    <p:extLst>
      <p:ext uri="{BB962C8B-B14F-4D97-AF65-F5344CB8AC3E}">
        <p14:creationId xmlns:p14="http://schemas.microsoft.com/office/powerpoint/2010/main" val="3901774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Dagelijkse beslommeringen, </a:t>
            </a:r>
          </a:p>
          <a:p>
            <a:r>
              <a:rPr lang="nl-BE" dirty="0"/>
              <a:t>Piekeren</a:t>
            </a:r>
          </a:p>
          <a:p>
            <a:r>
              <a:rPr lang="nl-BE" dirty="0"/>
              <a:t>Perfectionisme</a:t>
            </a:r>
          </a:p>
          <a:p>
            <a:r>
              <a:rPr lang="nl-BE" dirty="0"/>
              <a:t>Gevoel van verbondenheid</a:t>
            </a:r>
          </a:p>
          <a:p>
            <a:endParaRPr lang="nl-BE" dirty="0"/>
          </a:p>
          <a:p>
            <a:r>
              <a:rPr lang="nl-BE" dirty="0"/>
              <a:t>Score en gepersonaliseerde tips</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14</a:t>
            </a:fld>
            <a:endParaRPr lang="en-GB"/>
          </a:p>
        </p:txBody>
      </p:sp>
    </p:spTree>
    <p:extLst>
      <p:ext uri="{BB962C8B-B14F-4D97-AF65-F5344CB8AC3E}">
        <p14:creationId xmlns:p14="http://schemas.microsoft.com/office/powerpoint/2010/main" val="998282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solidFill>
                  <a:srgbClr val="6D7275"/>
                </a:solidFill>
                <a:effectLst/>
                <a:latin typeface="+mn-lt"/>
              </a:rPr>
              <a:t>Situatie, je komt thuis, huiswerk, eten, kinderen, …</a:t>
            </a:r>
          </a:p>
          <a:p>
            <a:endParaRPr lang="nl-BE" b="0" i="0" dirty="0">
              <a:solidFill>
                <a:srgbClr val="6D7275"/>
              </a:solidFill>
              <a:effectLst/>
              <a:latin typeface="+mn-lt"/>
            </a:endParaRPr>
          </a:p>
          <a:p>
            <a:r>
              <a:rPr lang="nl-BE" b="0" i="0" dirty="0">
                <a:solidFill>
                  <a:srgbClr val="6D7275"/>
                </a:solidFill>
                <a:effectLst/>
                <a:latin typeface="+mn-lt"/>
              </a:rPr>
              <a:t>Probeer maar eens twee gesprekken tegelijk te voeren, Het tegelijkertijd uitvoeren van verschillende taken gaat </a:t>
            </a:r>
            <a:r>
              <a:rPr lang="nl-BE" b="1" i="0" dirty="0">
                <a:solidFill>
                  <a:srgbClr val="6D7275"/>
                </a:solidFill>
                <a:effectLst/>
                <a:latin typeface="+mn-lt"/>
              </a:rPr>
              <a:t>ten koste van de kwaliteit ervan</a:t>
            </a:r>
            <a:r>
              <a:rPr lang="nl-BE" b="0" i="0" dirty="0">
                <a:solidFill>
                  <a:srgbClr val="6D7275"/>
                </a:solidFill>
                <a:effectLst/>
                <a:latin typeface="+mn-lt"/>
              </a:rPr>
              <a:t>. Je besteedt óf </a:t>
            </a:r>
            <a:r>
              <a:rPr lang="nl-BE" b="1" i="0" dirty="0">
                <a:solidFill>
                  <a:srgbClr val="6D7275"/>
                </a:solidFill>
                <a:effectLst/>
                <a:latin typeface="+mn-lt"/>
              </a:rPr>
              <a:t>oppervlakkig</a:t>
            </a:r>
            <a:r>
              <a:rPr lang="nl-BE" b="0" i="0" dirty="0">
                <a:solidFill>
                  <a:srgbClr val="6D7275"/>
                </a:solidFill>
                <a:effectLst/>
                <a:latin typeface="+mn-lt"/>
              </a:rPr>
              <a:t> aandacht aan elke afzonderlijke taak, óf je doet er </a:t>
            </a:r>
            <a:r>
              <a:rPr lang="nl-BE" b="1" i="0" dirty="0">
                <a:solidFill>
                  <a:srgbClr val="6D7275"/>
                </a:solidFill>
                <a:effectLst/>
                <a:latin typeface="+mn-lt"/>
              </a:rPr>
              <a:t>veel langer </a:t>
            </a:r>
            <a:r>
              <a:rPr lang="nl-BE" b="0" i="0" dirty="0">
                <a:solidFill>
                  <a:srgbClr val="6D7275"/>
                </a:solidFill>
                <a:effectLst/>
                <a:latin typeface="+mn-lt"/>
              </a:rPr>
              <a:t>over dan eigenlijk nodig is.</a:t>
            </a:r>
          </a:p>
          <a:p>
            <a:endParaRPr lang="nl-BE" b="0" i="0" dirty="0">
              <a:solidFill>
                <a:srgbClr val="6D7275"/>
              </a:solidFill>
              <a:effectLst/>
              <a:latin typeface="+mn-lt"/>
            </a:endParaRPr>
          </a:p>
          <a:p>
            <a:r>
              <a:rPr lang="nl-BE" b="0" i="0" dirty="0">
                <a:solidFill>
                  <a:srgbClr val="6D7275"/>
                </a:solidFill>
                <a:effectLst/>
                <a:latin typeface="+mn-lt"/>
              </a:rPr>
              <a:t>Dat komt doordat je daarbij twee verschillende delen van je hersens gebruikt, die heel goed tegelijkertijd aan het werk kunnen zijn. </a:t>
            </a:r>
            <a:r>
              <a:rPr lang="nl-BE" b="1" i="0" dirty="0">
                <a:solidFill>
                  <a:srgbClr val="6D7275"/>
                </a:solidFill>
                <a:effectLst/>
                <a:latin typeface="+mn-lt"/>
              </a:rPr>
              <a:t>Voorbeeld van cijcfers en letters</a:t>
            </a:r>
            <a:r>
              <a:rPr lang="nl-BE" b="0" i="0" dirty="0">
                <a:solidFill>
                  <a:srgbClr val="6D7275"/>
                </a:solidFill>
                <a:effectLst/>
                <a:latin typeface="+mn-lt"/>
              </a:rPr>
              <a:t>…</a:t>
            </a:r>
            <a:endParaRPr lang="nl-BE" b="0" i="0" dirty="0">
              <a:solidFill>
                <a:srgbClr val="333333"/>
              </a:solidFill>
              <a:effectLst/>
              <a:latin typeface="+mn-lt"/>
            </a:endParaRPr>
          </a:p>
          <a:p>
            <a:pPr algn="l"/>
            <a:endParaRPr lang="nl-BE" b="0" i="0" dirty="0">
              <a:solidFill>
                <a:srgbClr val="333333"/>
              </a:solidFill>
              <a:effectLst/>
              <a:latin typeface="+mn-lt"/>
            </a:endParaRPr>
          </a:p>
          <a:p>
            <a:pPr algn="l"/>
            <a:r>
              <a:rPr lang="nl-BE" b="0" i="0" dirty="0">
                <a:solidFill>
                  <a:srgbClr val="333333"/>
                </a:solidFill>
                <a:effectLst/>
                <a:latin typeface="+mn-lt"/>
              </a:rPr>
              <a:t>Multitasken gaat fout zodra we hetzelfde hersennetwerk een aantal ingewikkelde dingen tegelijk ­willen laten doen</a:t>
            </a:r>
            <a:endParaRPr lang="nl-BE" dirty="0">
              <a:latin typeface="+mn-lt"/>
            </a:endParaRPr>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15</a:t>
            </a:fld>
            <a:endParaRPr lang="en-GB"/>
          </a:p>
        </p:txBody>
      </p:sp>
    </p:spTree>
    <p:extLst>
      <p:ext uri="{BB962C8B-B14F-4D97-AF65-F5344CB8AC3E}">
        <p14:creationId xmlns:p14="http://schemas.microsoft.com/office/powerpoint/2010/main" val="683011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Natuurlijk allemaal veel werk, en single task is niet evident</a:t>
            </a:r>
          </a:p>
          <a:p>
            <a:endParaRPr lang="nl-BE" dirty="0"/>
          </a:p>
          <a:p>
            <a:r>
              <a:rPr lang="nl-BE" dirty="0"/>
              <a:t>Multitask als dat kan. Maak de vaatwasser leeg terwijl je naar je favoriete podcast luistert. Vouw de was op terwijl je je zoon helpt met zijn huiswerk. </a:t>
            </a:r>
          </a:p>
          <a:p>
            <a:endParaRPr lang="nl-BE" dirty="0"/>
          </a:p>
          <a:p>
            <a:r>
              <a:rPr lang="nl-BE" dirty="0"/>
              <a:t>Maar als je in de verleiding komt om een e-mail van je werk te tikken terwijl je een conflict tussen je broers of zussen moet oplossen, OF om eten te maken terwijl je een situatie op het werk analyseert en de kinderen om aandacht vragen, probeer dat dan niet te doen. </a:t>
            </a:r>
          </a:p>
          <a:p>
            <a:endParaRPr lang="nl-BE" dirty="0"/>
          </a:p>
          <a:p>
            <a:r>
              <a:rPr lang="nl-BE" dirty="0"/>
              <a:t>Leg in plaats daarvan je computer of smartphone weg en maak een plan om je overpeinzingen te hervatten als de kinderen in bed liggen. Je zult veel meer geneigd zijn om je kinderen te helpen en minder geneigd zijn om je geduld met hen te verliezen.</a:t>
            </a:r>
          </a:p>
          <a:p>
            <a:endParaRPr lang="nl-BE" dirty="0"/>
          </a:p>
          <a:p>
            <a:r>
              <a:rPr lang="nl-BE" dirty="0">
                <a:sym typeface="Wingdings" pitchFamily="2" charset="2"/>
              </a:rPr>
              <a:t> Meer inb het mmement zijn maar aanwezig zijn</a:t>
            </a:r>
          </a:p>
          <a:p>
            <a:endParaRPr lang="nl-BE" dirty="0">
              <a:sym typeface="Wingdings" pitchFamily="2" charset="2"/>
            </a:endParaRPr>
          </a:p>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16</a:t>
            </a:fld>
            <a:endParaRPr lang="en-GB"/>
          </a:p>
        </p:txBody>
      </p:sp>
    </p:spTree>
    <p:extLst>
      <p:ext uri="{BB962C8B-B14F-4D97-AF65-F5344CB8AC3E}">
        <p14:creationId xmlns:p14="http://schemas.microsoft.com/office/powerpoint/2010/main" val="2909385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dirty="0">
                <a:latin typeface="+mn-lt"/>
              </a:rPr>
              <a:t>Ik weet dat bij ons thuis de avonden vlotter verlopen als ik mijn </a:t>
            </a:r>
            <a:r>
              <a:rPr lang="nl-BE" sz="1200" b="1" dirty="0">
                <a:latin typeface="+mn-lt"/>
              </a:rPr>
              <a:t>telefoon wegleg</a:t>
            </a:r>
            <a:r>
              <a:rPr lang="nl-BE" sz="1200" dirty="0">
                <a:latin typeface="+mn-lt"/>
              </a:rPr>
              <a:t>,. Zodra het eten op tafel staat, kan ik helpen met huiswerk en Lego-creaties bewonderen zonder gefrustreerd te raken.</a:t>
            </a:r>
          </a:p>
          <a:p>
            <a:endParaRPr lang="nl-BE" sz="1200" dirty="0">
              <a:latin typeface="+mn-lt"/>
            </a:endParaRPr>
          </a:p>
          <a:p>
            <a:r>
              <a:rPr lang="nl-BE" sz="1200" dirty="0">
                <a:effectLst/>
                <a:latin typeface="+mn-lt"/>
                <a:ea typeface="Calibri" panose="020F0502020204030204" pitchFamily="34" charset="0"/>
              </a:rPr>
              <a:t>Je verliest tijd en energie en je krijgt er extra stress bovenop. </a:t>
            </a:r>
            <a:r>
              <a:rPr lang="nl-BE" sz="1200" b="1" dirty="0">
                <a:effectLst/>
                <a:latin typeface="+mn-lt"/>
                <a:ea typeface="Calibri" panose="020F0502020204030204" pitchFamily="34" charset="0"/>
              </a:rPr>
              <a:t>We zijn met z’n allen echt verslaafd </a:t>
            </a:r>
            <a:r>
              <a:rPr lang="nl-BE" sz="1200" dirty="0">
                <a:effectLst/>
                <a:latin typeface="+mn-lt"/>
                <a:ea typeface="Calibri" panose="020F0502020204030204" pitchFamily="34" charset="0"/>
              </a:rPr>
              <a:t>aan dat multitasken. Je zit aan je laptop te werken maar als je een mail hoort binnenkomen, ga je die eerst checken – want het geeft een goed gevoel om iets nieuws te doen. </a:t>
            </a:r>
          </a:p>
          <a:p>
            <a:endParaRPr lang="nl-BE" sz="1200" dirty="0">
              <a:effectLst/>
              <a:latin typeface="+mn-lt"/>
              <a:ea typeface="Calibri" panose="020F0502020204030204" pitchFamily="34" charset="0"/>
            </a:endParaRPr>
          </a:p>
          <a:p>
            <a:r>
              <a:rPr lang="nl-BE" sz="1800" dirty="0">
                <a:effectLst/>
                <a:latin typeface="Arial" panose="020B0604020202020204" pitchFamily="34" charset="0"/>
              </a:rPr>
              <a:t>Bord met structuur dag, of avond, kinderen gaan rustiger zijn, en ze gaan zelf ook minder multi tasken</a:t>
            </a:r>
          </a:p>
          <a:p>
            <a:endParaRPr lang="nl-BE" sz="1800" dirty="0">
              <a:effectLst/>
              <a:latin typeface="Arial" panose="020B0604020202020204" pitchFamily="34" charset="0"/>
            </a:endParaRPr>
          </a:p>
          <a:p>
            <a:r>
              <a:rPr lang="nl-BE" sz="1800" dirty="0">
                <a:effectLst/>
                <a:latin typeface="Arial" panose="020B0604020202020204" pitchFamily="34" charset="0"/>
              </a:rPr>
              <a:t>Structuur brengt rust en regelmaat</a:t>
            </a:r>
          </a:p>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706546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dirty="0">
                <a:effectLst/>
                <a:latin typeface="+mn-lt"/>
                <a:ea typeface="Calibri" panose="020F0502020204030204" pitchFamily="34" charset="0"/>
              </a:rPr>
              <a:t>Maar als ouders zich daar bewust van zijn en technieken hanteren om regelmatig te ontspannen, kan sluimerende stress verholpen worden. Want sluimerende stress zorgt ervoor dat je op de tippen van je tenen loopt en je op den duur niet helder meer kunt nadenken wanneer je bij je kinderen bent. </a:t>
            </a:r>
          </a:p>
          <a:p>
            <a:endParaRPr lang="nl-BE" sz="1200" dirty="0">
              <a:effectLst/>
              <a:latin typeface="+mn-lt"/>
            </a:endParaRPr>
          </a:p>
          <a:p>
            <a:r>
              <a:rPr lang="nl-BE" sz="1200" dirty="0">
                <a:effectLst/>
                <a:latin typeface="+mn-lt"/>
              </a:rPr>
              <a:t>Presentie, nadat er spanning is </a:t>
            </a:r>
          </a:p>
          <a:p>
            <a:endParaRPr lang="nl-BE" sz="1200" dirty="0">
              <a:effectLst/>
              <a:latin typeface="+mn-lt"/>
            </a:endParaRPr>
          </a:p>
          <a:p>
            <a:r>
              <a:rPr lang="nl-BE" sz="1200" dirty="0">
                <a:effectLst/>
                <a:latin typeface="+mn-lt"/>
              </a:rPr>
              <a:t>Uitputting op einde</a:t>
            </a:r>
            <a:endParaRPr lang="nl-BE" sz="1200" dirty="0">
              <a:latin typeface="+mn-lt"/>
            </a:endParaRPr>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2016531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meeste, in orange, vaak ook veel multi tasken op dat moment, piekeren, waardoor naar rood kunnen gaan </a:t>
            </a:r>
          </a:p>
          <a:p>
            <a:endParaRPr lang="nl-BE" dirty="0"/>
          </a:p>
          <a:p>
            <a:r>
              <a:rPr lang="nl-BE" dirty="0"/>
              <a:t>Zelf eens over nadenken </a:t>
            </a:r>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19</a:t>
            </a:fld>
            <a:endParaRPr lang="en-GB"/>
          </a:p>
        </p:txBody>
      </p:sp>
    </p:spTree>
    <p:extLst>
      <p:ext uri="{BB962C8B-B14F-4D97-AF65-F5344CB8AC3E}">
        <p14:creationId xmlns:p14="http://schemas.microsoft.com/office/powerpoint/2010/main" val="4064579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latin typeface="+mn-lt"/>
                <a:ea typeface="+mn-ea"/>
                <a:cs typeface="+mn-cs"/>
              </a:rPr>
              <a:t>Mooie campagne, met levensstijl als belangrijke pijler</a:t>
            </a:r>
          </a:p>
          <a:p>
            <a:r>
              <a:rPr lang="nl-BE" sz="1200" kern="1200" dirty="0">
                <a:solidFill>
                  <a:schemeClr val="tx1"/>
                </a:solidFill>
                <a:latin typeface="+mn-lt"/>
                <a:ea typeface="+mn-ea"/>
                <a:cs typeface="+mn-cs"/>
              </a:rPr>
              <a:t>Oorwurm van de kapitein</a:t>
            </a:r>
          </a:p>
          <a:p>
            <a:endParaRPr lang="nl-BE" sz="1200" kern="1200" dirty="0">
              <a:solidFill>
                <a:schemeClr val="tx1"/>
              </a:solidFill>
              <a:latin typeface="+mn-lt"/>
              <a:ea typeface="+mn-ea"/>
              <a:cs typeface="+mn-cs"/>
            </a:endParaRPr>
          </a:p>
          <a:p>
            <a:r>
              <a:rPr lang="nl-BE" sz="1200" kern="1200" dirty="0">
                <a:solidFill>
                  <a:schemeClr val="tx1"/>
                </a:solidFill>
                <a:latin typeface="+mn-lt"/>
                <a:ea typeface="+mn-ea"/>
                <a:cs typeface="+mn-cs"/>
              </a:rPr>
              <a:t>Stress in gezin is erg normaal</a:t>
            </a:r>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a:t>
            </a:fld>
            <a:endParaRPr lang="en-GB"/>
          </a:p>
        </p:txBody>
      </p:sp>
    </p:spTree>
    <p:extLst>
      <p:ext uri="{BB962C8B-B14F-4D97-AF65-F5344CB8AC3E}">
        <p14:creationId xmlns:p14="http://schemas.microsoft.com/office/powerpoint/2010/main" val="3474200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solidFill>
                  <a:srgbClr val="262626"/>
                </a:solidFill>
                <a:effectLst/>
                <a:latin typeface="+mn-lt"/>
              </a:rPr>
              <a:t>Hoe meer stress je ervaart, hoe moeilijker het wordt om tot rust te komen. We slagen er minder goed in </a:t>
            </a:r>
            <a:r>
              <a:rPr lang="nl-BE" sz="1200" b="1" dirty="0">
                <a:solidFill>
                  <a:srgbClr val="262626"/>
                </a:solidFill>
                <a:effectLst/>
                <a:latin typeface="+mn-lt"/>
              </a:rPr>
              <a:t>flexibel gas te geven en daarna op de rem staan</a:t>
            </a:r>
            <a:r>
              <a:rPr lang="nl-BE" sz="1200" dirty="0">
                <a:solidFill>
                  <a:srgbClr val="262626"/>
                </a:solidFill>
                <a:effectLst/>
                <a:latin typeface="+mn-lt"/>
              </a:rPr>
              <a:t>. We blijven stressoren ervaren zonder de herstellende effecten na een normale stressreactie. Omdat we dan erg </a:t>
            </a:r>
            <a:r>
              <a:rPr lang="nl-BE" sz="1200" b="1" dirty="0">
                <a:solidFill>
                  <a:srgbClr val="262626"/>
                </a:solidFill>
                <a:effectLst/>
                <a:latin typeface="+mn-lt"/>
              </a:rPr>
              <a:t>alert zijn voor dreiging </a:t>
            </a:r>
            <a:r>
              <a:rPr lang="nl-BE" sz="1200" dirty="0">
                <a:solidFill>
                  <a:srgbClr val="262626"/>
                </a:solidFill>
                <a:effectLst/>
                <a:latin typeface="+mn-lt"/>
              </a:rPr>
              <a:t>en mogelijke problemen, staan we heel snel op ons gaspedaal, laten we ons meer meeslepen met onze emoties. Ook piekeren is een indicatie dat er te veel en te snel op het gaspedaal wordt geduwd en dat we onze rempedaal niet genoeg gebruiken. Hierdoor komt er slijtage op ons lichaam en raken we uiteindelijk totaal uitgeput.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mn-lt"/>
            </a:endParaRPr>
          </a:p>
          <a:p>
            <a:r>
              <a:rPr lang="nl-BE" sz="1200" dirty="0">
                <a:effectLst/>
                <a:latin typeface="+mn-lt"/>
                <a:ea typeface="Calibri" panose="020F0502020204030204" pitchFamily="34" charset="0"/>
              </a:rPr>
              <a:t>hoe meer stress je in je lijf hebt, hoe harder je met een fiets van een berg rijdt. Als je niet af en toe remt, is er op den duur geen houden meer aan. Dan ga je zonder het goed te beseffen altijd maar sneller fietsen, zit je in een intense modus van aanhoudende stress en raak je compleet uitgeput. </a:t>
            </a:r>
          </a:p>
          <a:p>
            <a:endParaRPr lang="nl-BE" sz="1200" dirty="0">
              <a:effectLst/>
              <a:latin typeface="+mn-lt"/>
            </a:endParaRPr>
          </a:p>
          <a:p>
            <a:r>
              <a:rPr lang="en-GB" sz="1200" dirty="0" err="1">
                <a:latin typeface="+mn-lt"/>
              </a:rPr>
              <a:t>Nemen</a:t>
            </a:r>
            <a:r>
              <a:rPr lang="en-GB" sz="1200" dirty="0">
                <a:latin typeface="+mn-lt"/>
              </a:rPr>
              <a:t> we minder </a:t>
            </a:r>
            <a:r>
              <a:rPr lang="en-GB" sz="1200" dirty="0" err="1">
                <a:latin typeface="+mn-lt"/>
              </a:rPr>
              <a:t>micropauzes</a:t>
            </a:r>
            <a:r>
              <a:rPr lang="en-GB" sz="1200" dirty="0">
                <a:latin typeface="+mn-lt"/>
              </a:rPr>
              <a:t>, </a:t>
            </a:r>
            <a:r>
              <a:rPr lang="en-GB" sz="1200" dirty="0" err="1">
                <a:latin typeface="+mn-lt"/>
              </a:rPr>
              <a:t>meer</a:t>
            </a:r>
            <a:r>
              <a:rPr lang="en-GB" sz="1200" dirty="0">
                <a:latin typeface="+mn-lt"/>
              </a:rPr>
              <a:t> </a:t>
            </a:r>
            <a:r>
              <a:rPr lang="en-GB" sz="1200" dirty="0" err="1">
                <a:latin typeface="+mn-lt"/>
              </a:rPr>
              <a:t>multitasken</a:t>
            </a:r>
            <a:r>
              <a:rPr lang="en-GB" sz="1200" dirty="0">
                <a:latin typeface="+mn-lt"/>
              </a:rPr>
              <a:t>, </a:t>
            </a:r>
            <a:r>
              <a:rPr lang="en-GB" sz="1200" dirty="0" err="1">
                <a:latin typeface="+mn-lt"/>
              </a:rPr>
              <a:t>Ook</a:t>
            </a:r>
            <a:r>
              <a:rPr lang="en-GB" sz="1200" dirty="0">
                <a:latin typeface="+mn-lt"/>
              </a:rPr>
              <a:t> </a:t>
            </a:r>
            <a:r>
              <a:rPr lang="en-GB" sz="1200" dirty="0" err="1">
                <a:latin typeface="+mn-lt"/>
              </a:rPr>
              <a:t>meer</a:t>
            </a:r>
            <a:r>
              <a:rPr lang="en-GB" sz="1200" dirty="0">
                <a:latin typeface="+mn-lt"/>
              </a:rPr>
              <a:t> op gsm </a:t>
            </a:r>
            <a:r>
              <a:rPr lang="en-GB" sz="1200" dirty="0" err="1">
                <a:latin typeface="+mn-lt"/>
              </a:rPr>
              <a:t>kijken</a:t>
            </a:r>
            <a:r>
              <a:rPr lang="en-GB" sz="1200" dirty="0">
                <a:latin typeface="+mn-lt"/>
              </a:rPr>
              <a:t>, Stuurman </a:t>
            </a:r>
            <a:r>
              <a:rPr lang="en-GB" sz="1200" dirty="0" err="1">
                <a:latin typeface="+mn-lt"/>
              </a:rPr>
              <a:t>uitputten</a:t>
            </a:r>
            <a:endParaRPr lang="en-GB" sz="1200" dirty="0">
              <a:latin typeface="+mn-lt"/>
            </a:endParaRPr>
          </a:p>
        </p:txBody>
      </p:sp>
      <p:sp>
        <p:nvSpPr>
          <p:cNvPr id="4" name="Slide Number Placeholder 3"/>
          <p:cNvSpPr>
            <a:spLocks noGrp="1"/>
          </p:cNvSpPr>
          <p:nvPr>
            <p:ph type="sldNum" sz="quarter" idx="5"/>
          </p:nvPr>
        </p:nvSpPr>
        <p:spPr/>
        <p:txBody>
          <a:bodyPr/>
          <a:lstStyle/>
          <a:p>
            <a:fld id="{539A0A48-EDB1-4AFE-B1B7-10CE2A416496}" type="slidenum">
              <a:rPr lang="en-GB" smtClean="0"/>
              <a:t>20</a:t>
            </a:fld>
            <a:endParaRPr lang="en-GB"/>
          </a:p>
        </p:txBody>
      </p:sp>
    </p:spTree>
    <p:extLst>
      <p:ext uri="{BB962C8B-B14F-4D97-AF65-F5344CB8AC3E}">
        <p14:creationId xmlns:p14="http://schemas.microsoft.com/office/powerpoint/2010/main" val="3855367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dirty="0">
                <a:solidFill>
                  <a:srgbClr val="042A2B"/>
                </a:solidFill>
                <a:effectLst/>
                <a:latin typeface="+mn-lt"/>
              </a:rPr>
              <a:t>Voorkomen is altijd beter dan genezen.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b="0" i="0" dirty="0">
              <a:solidFill>
                <a:srgbClr val="042A2B"/>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dirty="0">
                <a:solidFill>
                  <a:srgbClr val="042A2B"/>
                </a:solidFill>
                <a:effectLst/>
                <a:latin typeface="+mn-lt"/>
              </a:rPr>
              <a:t>Wist je dat </a:t>
            </a:r>
            <a:r>
              <a:rPr lang="nl-BE" sz="1200" b="1" i="0" dirty="0">
                <a:solidFill>
                  <a:srgbClr val="042A2B"/>
                </a:solidFill>
                <a:effectLst/>
                <a:latin typeface="+mn-lt"/>
              </a:rPr>
              <a:t>95% </a:t>
            </a:r>
            <a:r>
              <a:rPr lang="nl-BE" sz="1200" b="0" i="0" dirty="0">
                <a:solidFill>
                  <a:srgbClr val="042A2B"/>
                </a:solidFill>
                <a:effectLst/>
                <a:latin typeface="+mn-lt"/>
              </a:rPr>
              <a:t>van ons gedrag automatisch verloopt?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dirty="0">
                <a:solidFill>
                  <a:srgbClr val="042A2B"/>
                </a:solidFill>
                <a:effectLst/>
                <a:latin typeface="+mn-lt"/>
              </a:rPr>
              <a:t>altijd maar doorgaan, bezig zijn met ‘wat moet’ en geleefd worden? Probeer dan bewust te zijn, en jouw stress marker te vinden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b="0" i="0" dirty="0">
              <a:solidFill>
                <a:srgbClr val="042A2B"/>
              </a:solidFill>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mn-lt"/>
                <a:ea typeface="Times New Roman" panose="02020603050405020304" pitchFamily="18" charset="0"/>
              </a:rPr>
              <a:t>Wat voel je in je lichaam, h</a:t>
            </a:r>
            <a:r>
              <a:rPr lang="nl-NL" sz="1200" dirty="0">
                <a:effectLst/>
                <a:latin typeface="+mn-lt"/>
                <a:ea typeface="Calibri" panose="020F0502020204030204" pitchFamily="34" charset="0"/>
              </a:rPr>
              <a:t>eb je het gevoel dat je de zaken niet onder controle hebt?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dirty="0">
                <a:solidFill>
                  <a:srgbClr val="042A2B"/>
                </a:solidFill>
                <a:effectLst/>
                <a:latin typeface="+mn-lt"/>
              </a:rPr>
              <a:t>Daarom is het herkennen van de signalen dat je teveel van jezelf vraagt een belangrijke eerste stap. </a:t>
            </a:r>
            <a:endParaRPr lang="nl-NL" sz="1200" b="0" i="0" dirty="0">
              <a:solidFill>
                <a:srgbClr val="042A2B"/>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dirty="0">
                <a:solidFill>
                  <a:srgbClr val="042A2B"/>
                </a:solidFill>
                <a:effectLst/>
                <a:latin typeface="+mn-lt"/>
              </a:rPr>
              <a:t>Deze </a:t>
            </a:r>
            <a:r>
              <a:rPr lang="nl-BE" sz="1200" b="1" i="0" dirty="0">
                <a:solidFill>
                  <a:srgbClr val="042A2B"/>
                </a:solidFill>
                <a:effectLst/>
                <a:latin typeface="+mn-lt"/>
              </a:rPr>
              <a:t>onbewuste processen kunnen het lastiger maken om rustig te reageren </a:t>
            </a:r>
            <a:r>
              <a:rPr lang="nl-BE" sz="1200" b="0" i="0" dirty="0">
                <a:solidFill>
                  <a:srgbClr val="042A2B"/>
                </a:solidFill>
                <a:effectLst/>
                <a:latin typeface="+mn-lt"/>
              </a:rPr>
              <a:t>en om te zien wat jouw kind nodig heeft.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b="0" i="0" dirty="0">
              <a:solidFill>
                <a:srgbClr val="042A2B"/>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dirty="0">
                <a:solidFill>
                  <a:srgbClr val="042A2B"/>
                </a:solidFill>
                <a:effectLst/>
                <a:latin typeface="+mn-lt"/>
              </a:rPr>
              <a:t>Jouw kind is heel vaak jouw spiegel, straks over hebben </a:t>
            </a:r>
            <a:endParaRPr lang="nl-BE" sz="1200" dirty="0">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a:effectLst/>
              <a:latin typeface="+mn-lt"/>
              <a:ea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21</a:t>
            </a:fld>
            <a:endParaRPr lang="en-GB"/>
          </a:p>
        </p:txBody>
      </p:sp>
    </p:spTree>
    <p:extLst>
      <p:ext uri="{BB962C8B-B14F-4D97-AF65-F5344CB8AC3E}">
        <p14:creationId xmlns:p14="http://schemas.microsoft.com/office/powerpoint/2010/main" val="3525686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Wat kunnen we eraan doen, tweede stap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Via ons lichaam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Gaspedaal afremme, door de rempedaal</a:t>
            </a:r>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22</a:t>
            </a:fld>
            <a:endParaRPr lang="en-GB"/>
          </a:p>
        </p:txBody>
      </p:sp>
    </p:spTree>
    <p:extLst>
      <p:ext uri="{BB962C8B-B14F-4D97-AF65-F5344CB8AC3E}">
        <p14:creationId xmlns:p14="http://schemas.microsoft.com/office/powerpoint/2010/main" val="668976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t>Stuurman sterker maken om zo gemakeklijker rustig te worden en blijven</a:t>
            </a:r>
          </a:p>
          <a:p>
            <a:r>
              <a:rPr lang="nl-BE" sz="1800" dirty="0"/>
              <a:t>Niet overmand geraken door stress door kinderen</a:t>
            </a:r>
          </a:p>
        </p:txBody>
      </p:sp>
      <p:sp>
        <p:nvSpPr>
          <p:cNvPr id="4" name="Tijdelijke aanduiding voor dianummer 3"/>
          <p:cNvSpPr>
            <a:spLocks noGrp="1"/>
          </p:cNvSpPr>
          <p:nvPr>
            <p:ph type="sldNum" sz="quarter" idx="5"/>
          </p:nvPr>
        </p:nvSpPr>
        <p:spPr/>
        <p:txBody>
          <a:bodyPr/>
          <a:lstStyle/>
          <a:p>
            <a:fld id="{1C843F4A-0D4F-BA4D-82D0-913A72D3CB74}" type="slidenum">
              <a:rPr lang="nl-BE" smtClean="0"/>
              <a:t>23</a:t>
            </a:fld>
            <a:endParaRPr lang="nl-BE"/>
          </a:p>
        </p:txBody>
      </p:sp>
    </p:spTree>
    <p:extLst>
      <p:ext uri="{BB962C8B-B14F-4D97-AF65-F5344CB8AC3E}">
        <p14:creationId xmlns:p14="http://schemas.microsoft.com/office/powerpoint/2010/main" val="404847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solidFill>
                  <a:srgbClr val="3F3F3F"/>
                </a:solidFill>
                <a:effectLst/>
                <a:latin typeface="+mn-lt"/>
              </a:rPr>
              <a:t>Als we op gaspedaal drukken: hartslag, BP hoogte in</a:t>
            </a:r>
          </a:p>
          <a:p>
            <a:endParaRPr lang="nl-BE" dirty="0">
              <a:solidFill>
                <a:srgbClr val="3F3F3F"/>
              </a:solidFill>
              <a:effectLst/>
              <a:latin typeface="+mn-lt"/>
            </a:endParaRPr>
          </a:p>
          <a:p>
            <a:r>
              <a:rPr lang="nl-BE" dirty="0">
                <a:solidFill>
                  <a:srgbClr val="3F3F3F"/>
                </a:solidFill>
                <a:effectLst/>
                <a:latin typeface="+mn-lt"/>
              </a:rPr>
              <a:t>Bv. Micropauzes inlassen. Tussen 2 meetings door, tussen 2 kinderen ophalen</a:t>
            </a:r>
          </a:p>
          <a:p>
            <a:endParaRPr lang="nl-BE" dirty="0">
              <a:solidFill>
                <a:srgbClr val="3F3F3F"/>
              </a:solidFill>
              <a:effectLst/>
              <a:latin typeface="+mn-lt"/>
            </a:endParaRPr>
          </a:p>
          <a:p>
            <a:r>
              <a:rPr lang="nl-BE" dirty="0">
                <a:solidFill>
                  <a:srgbClr val="3F3F3F"/>
                </a:solidFill>
                <a:effectLst/>
                <a:latin typeface="+mn-lt"/>
              </a:rPr>
              <a:t>Boek lezen? Wie heeft daar nu tijd voor?</a:t>
            </a:r>
          </a:p>
          <a:p>
            <a:r>
              <a:rPr lang="nl-BE" dirty="0">
                <a:solidFill>
                  <a:srgbClr val="3F3F3F"/>
                </a:solidFill>
                <a:effectLst/>
                <a:latin typeface="+mn-lt"/>
              </a:rPr>
              <a:t>Maar maak van het </a:t>
            </a:r>
            <a:r>
              <a:rPr lang="nl-BE" b="1" dirty="0">
                <a:solidFill>
                  <a:srgbClr val="3F3F3F"/>
                </a:solidFill>
                <a:effectLst/>
                <a:latin typeface="+mn-lt"/>
              </a:rPr>
              <a:t>voorleesmoment</a:t>
            </a:r>
            <a:r>
              <a:rPr lang="nl-BE" dirty="0">
                <a:solidFill>
                  <a:srgbClr val="3F3F3F"/>
                </a:solidFill>
                <a:effectLst/>
                <a:latin typeface="+mn-lt"/>
              </a:rPr>
              <a:t> ook echt een Rust-momentje en niet iets wat je nog snel moet afhandelen.</a:t>
            </a:r>
          </a:p>
          <a:p>
            <a:endParaRPr lang="nl-BE" dirty="0">
              <a:solidFill>
                <a:srgbClr val="3F3F3F"/>
              </a:solidFill>
              <a:effectLst/>
              <a:latin typeface="+mn-lt"/>
            </a:endParaRPr>
          </a:p>
          <a:p>
            <a:r>
              <a:rPr lang="nl-BE" dirty="0">
                <a:solidFill>
                  <a:srgbClr val="3F3F3F"/>
                </a:solidFill>
                <a:effectLst/>
                <a:latin typeface="+mn-lt"/>
              </a:rPr>
              <a:t>Plannen van pauzes</a:t>
            </a:r>
          </a:p>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24</a:t>
            </a:fld>
            <a:endParaRPr lang="en-GB"/>
          </a:p>
        </p:txBody>
      </p:sp>
    </p:spTree>
    <p:extLst>
      <p:ext uri="{BB962C8B-B14F-4D97-AF65-F5344CB8AC3E}">
        <p14:creationId xmlns:p14="http://schemas.microsoft.com/office/powerpoint/2010/main" val="683858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Dansen, trampoline, lopen, routine van samen dansen en spanning los te laten </a:t>
            </a:r>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638734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00" dirty="0">
                <a:effectLst/>
                <a:latin typeface="+mn-lt"/>
                <a:ea typeface="Calibri" panose="020F0502020204030204" pitchFamily="34" charset="0"/>
                <a:cs typeface="Times New Roman" panose="02020603050405020304" pitchFamily="18" charset="0"/>
              </a:rPr>
              <a:t>weet je je wat in mijn gezin rust brengt? </a:t>
            </a:r>
            <a:r>
              <a:rPr lang="nl-BE" sz="1200" b="1" kern="100" dirty="0">
                <a:effectLst/>
                <a:latin typeface="+mn-lt"/>
                <a:ea typeface="Calibri" panose="020F0502020204030204" pitchFamily="34" charset="0"/>
                <a:cs typeface="Times New Roman" panose="02020603050405020304" pitchFamily="18" charset="0"/>
              </a:rPr>
              <a:t>Muziek</a:t>
            </a:r>
            <a:r>
              <a:rPr lang="nl-BE" sz="1200" kern="100" dirty="0">
                <a:effectLst/>
                <a:latin typeface="+mn-lt"/>
                <a:ea typeface="Calibri" panose="020F0502020204030204" pitchFamily="34" charset="0"/>
                <a:cs typeface="Times New Roman" panose="02020603050405020304" pitchFamily="18" charset="0"/>
              </a:rPr>
              <a:t>! De voorbije kerstvakantie was er wel wat stress bij ons; de kinderen maakten veel ruzie over de LEGO en zo. Maar toen we samen kerstliedjes gingen zingen, merkte ik hoeveel verbinding en rust dat bracht. Onderschat dus zeker de kracht van muziek niet!”</a:t>
            </a:r>
          </a:p>
          <a:p>
            <a:endParaRPr lang="nl-BE" sz="1200" dirty="0">
              <a:latin typeface="+mn-lt"/>
            </a:endParaRPr>
          </a:p>
          <a:p>
            <a:r>
              <a:rPr lang="nl-BE" sz="1200" dirty="0">
                <a:effectLst/>
                <a:latin typeface="+mn-lt"/>
                <a:ea typeface="Calibri" panose="020F0502020204030204" pitchFamily="34" charset="0"/>
              </a:rPr>
              <a:t>Inderdaad, daarom ben ik ook zo blij met </a:t>
            </a:r>
            <a:r>
              <a:rPr lang="nl-BE" sz="1200" b="1" dirty="0">
                <a:effectLst/>
                <a:latin typeface="+mn-lt"/>
                <a:ea typeface="Calibri" panose="020F0502020204030204" pitchFamily="34" charset="0"/>
              </a:rPr>
              <a:t>de 4-4-4 campagne van agentschap Opgroeien</a:t>
            </a:r>
            <a:r>
              <a:rPr lang="nl-BE" sz="1200" dirty="0">
                <a:effectLst/>
                <a:latin typeface="+mn-lt"/>
                <a:ea typeface="Calibri" panose="020F0502020204030204" pitchFamily="34" charset="0"/>
              </a:rPr>
              <a:t>* en met het liedje van Kapitein Winokio. Vier tellen inademen, vier vasthouden en vier loslaten, het is een makkelijke tool om tot rust te komen. Dat ademen heeft lang een geitenwollensokken-allure gehad, maar wetenschappelijk onderzoek toont nu heel duidelijk aan dat het echt helpt. </a:t>
            </a:r>
          </a:p>
          <a:p>
            <a:endParaRPr lang="nl-BE" sz="1200" dirty="0">
              <a:effectLst/>
              <a:latin typeface="+mn-lt"/>
              <a:ea typeface="Calibri" panose="020F0502020204030204" pitchFamily="34" charset="0"/>
            </a:endParaRPr>
          </a:p>
          <a:p>
            <a:r>
              <a:rPr lang="nl-BE" sz="1200" dirty="0">
                <a:effectLst/>
                <a:latin typeface="+mn-lt"/>
                <a:ea typeface="Calibri" panose="020F0502020204030204" pitchFamily="34" charset="0"/>
              </a:rPr>
              <a:t>De boodschap die achter de campagne zit vind ik ook bijzonder waardevol: stress in je gezin is doodnormaal, maar je kan er iets aan doen. En dat hoeft dus zeker geen uitstap, een dag wellness of een citytrip te zijn. Want als je daarna weer thuiskomt in een rommelig huis, smelt dat effect meteen weg. Nee, het is </a:t>
            </a:r>
            <a:r>
              <a:rPr lang="nl-BE" sz="1200" b="1" dirty="0">
                <a:effectLst/>
                <a:latin typeface="+mn-lt"/>
                <a:ea typeface="Calibri" panose="020F0502020204030204" pitchFamily="34" charset="0"/>
              </a:rPr>
              <a:t>waardevoller om in je dagelijkse leven kleine routines in te bouwen waardoor je na een stressmoment weer rust vindt. </a:t>
            </a:r>
            <a:endParaRPr lang="nl-BE" sz="1200" b="1" dirty="0">
              <a:latin typeface="+mn-lt"/>
            </a:endParaRPr>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26</a:t>
            </a:fld>
            <a:endParaRPr lang="en-GB"/>
          </a:p>
        </p:txBody>
      </p:sp>
    </p:spTree>
    <p:extLst>
      <p:ext uri="{BB962C8B-B14F-4D97-AF65-F5344CB8AC3E}">
        <p14:creationId xmlns:p14="http://schemas.microsoft.com/office/powerpoint/2010/main" val="744663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preventie</a:t>
            </a:r>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27</a:t>
            </a:fld>
            <a:endParaRPr lang="en-GB"/>
          </a:p>
        </p:txBody>
      </p:sp>
    </p:spTree>
    <p:extLst>
      <p:ext uri="{BB962C8B-B14F-4D97-AF65-F5344CB8AC3E}">
        <p14:creationId xmlns:p14="http://schemas.microsoft.com/office/powerpoint/2010/main" val="2098326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r>
              <a:rPr lang="nl-NL" sz="1200" dirty="0">
                <a:solidFill>
                  <a:srgbClr val="000000"/>
                </a:solidFill>
                <a:effectLst/>
                <a:latin typeface="+mn-lt"/>
                <a:ea typeface="Calibri" panose="020F0502020204030204" pitchFamily="34" charset="0"/>
              </a:rPr>
              <a:t>wanneer we een goede band hebben met anderen, is het alsof ons hele lichaam deelneemt om op dezelfde golflengte te zitten, om </a:t>
            </a:r>
            <a:r>
              <a:rPr lang="nl-NL" sz="1200" dirty="0">
                <a:effectLst/>
                <a:latin typeface="+mn-lt"/>
                <a:ea typeface="Calibri" panose="020F0502020204030204" pitchFamily="34" charset="0"/>
              </a:rPr>
              <a:t>zo ook beter waar te nemen of op te vangen wat de anderen voelen en denken.</a:t>
            </a:r>
            <a:r>
              <a:rPr lang="nl-BE" sz="1200" dirty="0">
                <a:effectLst/>
                <a:latin typeface="+mn-lt"/>
              </a:rPr>
              <a:t> Kinderen hebben radar om stress vab ouders op te pikken</a:t>
            </a:r>
          </a:p>
          <a:p>
            <a:pPr algn="just"/>
            <a:endParaRPr lang="nl-BE" sz="1200" dirty="0">
              <a:effectLst/>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nl-BE" sz="1200" dirty="0">
                <a:latin typeface="+mn-lt"/>
              </a:rPr>
              <a:t>Een klein onderzoek toonde aan dat baby's een significante</a:t>
            </a:r>
            <a:r>
              <a:rPr lang="nl-BE" sz="1200" b="1" dirty="0">
                <a:latin typeface="+mn-lt"/>
              </a:rPr>
              <a:t> toename in hartslag vertoonden wanneer hun moeders zich geagiteerd voelden</a:t>
            </a:r>
            <a:r>
              <a:rPr lang="nl-BE" sz="1200" dirty="0">
                <a:latin typeface="+mn-lt"/>
              </a:rPr>
              <a:t> na het ontvangen van negatieve feedback na het geven van een toespraak. Er was zelfs een overeenkomst in intensiteit: </a:t>
            </a:r>
            <a:r>
              <a:rPr lang="nl-BE" sz="1200" b="1" dirty="0">
                <a:latin typeface="+mn-lt"/>
              </a:rPr>
              <a:t>Hoe gestresster de moeder, hoe gestresster de baby.</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nl-BE" sz="1200" dirty="0">
              <a:latin typeface="+mn-lt"/>
            </a:endParaRPr>
          </a:p>
          <a:p>
            <a:pPr algn="just"/>
            <a:r>
              <a:rPr lang="nl-BE" sz="1200" dirty="0">
                <a:effectLst/>
                <a:latin typeface="+mn-lt"/>
              </a:rPr>
              <a:t>de negatieve effecten van stress, zoals verhoogde niveaus van het hormoon cortisol, kunnen worden veroorzaakt </a:t>
            </a:r>
            <a:r>
              <a:rPr lang="nl-BE" sz="1200" b="1" dirty="0">
                <a:effectLst/>
                <a:latin typeface="+mn-lt"/>
              </a:rPr>
              <a:t>door alleen maar te kijken naar iemand die opgewonden is. </a:t>
            </a:r>
            <a:r>
              <a:rPr lang="nl-BE" sz="1200" dirty="0">
                <a:effectLst/>
                <a:latin typeface="+mn-lt"/>
              </a:rPr>
              <a:t>De meeste mensen zien </a:t>
            </a:r>
            <a:r>
              <a:rPr lang="nl-BE" sz="1200" b="1" dirty="0">
                <a:effectLst/>
                <a:latin typeface="+mn-lt"/>
              </a:rPr>
              <a:t>empathie</a:t>
            </a:r>
            <a:r>
              <a:rPr lang="nl-BE" sz="1200" dirty="0">
                <a:effectLst/>
                <a:latin typeface="+mn-lt"/>
              </a:rPr>
              <a:t> als iets positiefs, maar het kan uitputtend zijn,</a:t>
            </a:r>
          </a:p>
          <a:p>
            <a:pPr algn="just"/>
            <a:endParaRPr lang="nl-BE" sz="1200" dirty="0">
              <a:effectLst/>
              <a:latin typeface="+mn-lt"/>
            </a:endParaRPr>
          </a:p>
          <a:p>
            <a:pPr algn="just"/>
            <a:r>
              <a:rPr lang="nl-BE" sz="1200" dirty="0">
                <a:effectLst/>
                <a:latin typeface="+mn-lt"/>
              </a:rPr>
              <a:t>Uit een onderzoek uit 2009 bleek dat het </a:t>
            </a:r>
            <a:r>
              <a:rPr lang="nl-BE" sz="1200" b="1" dirty="0">
                <a:effectLst/>
                <a:latin typeface="+mn-lt"/>
              </a:rPr>
              <a:t>ruiken van chemische stoffen </a:t>
            </a:r>
            <a:r>
              <a:rPr lang="nl-BE" sz="1200" dirty="0">
                <a:effectLst/>
                <a:latin typeface="+mn-lt"/>
              </a:rPr>
              <a:t>die worden geproduceerd door zweet als gevolg van een stressvolle situatie (in tegenstelling tot zweet als gevolg van lichaamsbeweging) - bekend als alarmferomonen - </a:t>
            </a:r>
            <a:r>
              <a:rPr lang="nl-BE" sz="1200" b="1" dirty="0">
                <a:effectLst/>
                <a:latin typeface="+mn-lt"/>
              </a:rPr>
              <a:t>onbewust</a:t>
            </a:r>
            <a:r>
              <a:rPr lang="nl-BE" sz="1200" dirty="0">
                <a:effectLst/>
                <a:latin typeface="+mn-lt"/>
              </a:rPr>
              <a:t> het angstcentrum van je eigen hersenen (de amygdala) kan triggeren, zelfs als er geen reden is om bang te zijn.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nl-BE" sz="1200" dirty="0">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nl-BE" sz="1200" b="1" dirty="0">
                <a:latin typeface="+mn-lt"/>
              </a:rPr>
              <a:t>Bij stress minder verbinding, minder opmerken wat je kind zegt of denkt, onderzoek bij ouders die meer opvoedstress ervaarden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nl-BE" sz="1200" b="1" dirty="0">
              <a:latin typeface="+mn-lt"/>
            </a:endParaRPr>
          </a:p>
          <a:p>
            <a:pPr algn="just"/>
            <a:endParaRPr lang="nl-BE" sz="1200" b="1" dirty="0">
              <a:effectLst/>
              <a:latin typeface="+mn-lt"/>
            </a:endParaRPr>
          </a:p>
          <a:p>
            <a:pPr algn="just"/>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280219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mn-lt"/>
              </a:rPr>
              <a:t>Als moeder weet ik dat stress besmettelijk is. Als de gemoederen hoog oplopen, dan weet ik dat ik rustig moet blijven. Lukt me dat, dan worden de kinderen ook weer rustig. Lukt me dat niet, dan escaleert het. Echter, door een gevoel van stress pikken we minder (subtiele) signalen van ons kind op, waardoor we ook minder op elkaar inspelen. Of we reageren overdreven. </a:t>
            </a:r>
          </a:p>
          <a:p>
            <a:endParaRPr lang="nl-BE" sz="120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mn-lt"/>
              </a:rPr>
              <a:t>Zelf kalm blijven: Het lijkt er dus op dat we bij positieve ervaringen naar elkaar toegroeien en we bij negatieve ervaringen afstand nemen van elkaar. Blijven praten met elkaar en toenadering zoeken is dus de boodschap. </a:t>
            </a:r>
            <a:endParaRPr lang="nl-BE" sz="1200" dirty="0">
              <a:latin typeface="+mn-lt"/>
            </a:endParaRPr>
          </a:p>
          <a:p>
            <a:endParaRPr lang="nl-BE"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mn-lt"/>
              </a:rPr>
              <a:t>als we duidelijk maken dat we met de andere in contact willen komen, </a:t>
            </a:r>
            <a:r>
              <a:rPr lang="nl-BE" sz="1200" b="1" dirty="0">
                <a:effectLst/>
                <a:latin typeface="+mn-lt"/>
              </a:rPr>
              <a:t>door de andere aandacht te geven of in de ogen te kijken</a:t>
            </a:r>
            <a:r>
              <a:rPr lang="nl-BE" sz="1200" dirty="0">
                <a:effectLst/>
                <a:latin typeface="+mn-lt"/>
              </a:rPr>
              <a:t>, dan zullen onze hersenen ons een handje helpen door op dezelfde golflengte te werken. wanneer twee volwassenen </a:t>
            </a:r>
            <a:r>
              <a:rPr lang="nl-BE" sz="1200" b="1" dirty="0">
                <a:effectLst/>
                <a:latin typeface="+mn-lt"/>
              </a:rPr>
              <a:t>met elkaar praten</a:t>
            </a:r>
            <a:r>
              <a:rPr lang="nl-BE" sz="1200" dirty="0">
                <a:effectLst/>
                <a:latin typeface="+mn-lt"/>
              </a:rPr>
              <a:t>, de communicatie succesvoller is als hun hersengolven synchroon lopen. </a:t>
            </a:r>
            <a:endParaRPr lang="nl-BE" sz="1200" dirty="0">
              <a:latin typeface="+mn-lt"/>
            </a:endParaRPr>
          </a:p>
          <a:p>
            <a:endParaRPr lang="nl-BE"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mn-lt"/>
              </a:rPr>
              <a:t>Onze hersenen synchroniseren zich dus met die van onze kinderen. Dit gebeurt vooral wanneer ouders en kinderen samen iets ondernemen, of wanneer ze elkaar </a:t>
            </a:r>
            <a:r>
              <a:rPr lang="nl-BE" sz="1200" b="1" dirty="0">
                <a:effectLst/>
                <a:latin typeface="+mn-lt"/>
              </a:rPr>
              <a:t>iets uitleggen op een rustige, betrokken manier</a:t>
            </a:r>
            <a:r>
              <a:rPr lang="nl-BE" sz="1200" dirty="0">
                <a:effectLst/>
                <a:latin typeface="+mn-lt"/>
              </a:rPr>
              <a:t>. Hoe synchroner de her- senactiviteit verloopt, hoe meer mensen op elkaar staan afgesteld en hoe kwaliteitsvoller de sociale wisselwerking tussen ouder en kind.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dirty="0">
                <a:effectLst/>
                <a:latin typeface="+mn-lt"/>
              </a:rPr>
              <a:t>Tip: blijf zo positief mogelijk denken </a:t>
            </a:r>
            <a:endParaRPr lang="nl-BE" sz="1200" b="1" dirty="0">
              <a:latin typeface="+mn-lt"/>
            </a:endParaRPr>
          </a:p>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2405557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Evolutie in stressonderzoek</a:t>
            </a:r>
          </a:p>
          <a:p>
            <a:endParaRPr lang="nl-BE" dirty="0"/>
          </a:p>
          <a:p>
            <a:r>
              <a:rPr lang="nl-BE" dirty="0"/>
              <a:t>Ik versus Michiel</a:t>
            </a:r>
          </a:p>
          <a:p>
            <a:endParaRPr lang="nl-BE" dirty="0"/>
          </a:p>
          <a:p>
            <a:r>
              <a:rPr lang="nl-BE" dirty="0"/>
              <a:t>Hoe iemand een bepaalde situatie beoordeelt</a:t>
            </a:r>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3</a:t>
            </a:fld>
            <a:endParaRPr lang="en-GB"/>
          </a:p>
        </p:txBody>
      </p:sp>
    </p:spTree>
    <p:extLst>
      <p:ext uri="{BB962C8B-B14F-4D97-AF65-F5344CB8AC3E}">
        <p14:creationId xmlns:p14="http://schemas.microsoft.com/office/powerpoint/2010/main" val="748877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1200" dirty="0">
                <a:solidFill>
                  <a:srgbClr val="222222"/>
                </a:solidFill>
                <a:effectLst/>
                <a:highlight>
                  <a:srgbClr val="FFFFFF"/>
                </a:highlight>
                <a:latin typeface="+mn-lt"/>
                <a:ea typeface="Calibri" panose="020F0502020204030204" pitchFamily="34" charset="0"/>
              </a:rPr>
              <a:t>Gelukkig kunnen ook rust en veiligheid worden doorgegeven, vooral als we voldoende tijd en aandacht geven aan elkaar. Oogcontact, knuffels, samen dingen doen, zorgen voor die wederzijdse rust.</a:t>
            </a:r>
            <a:endParaRPr lang="nl-BE" sz="1200" dirty="0">
              <a:effectLst/>
              <a:latin typeface="+mn-lt"/>
              <a:ea typeface="Times New Roman" panose="02020603050405020304" pitchFamily="18" charset="0"/>
            </a:endParaRPr>
          </a:p>
          <a:p>
            <a:pPr algn="just"/>
            <a:endParaRPr lang="nl-BE" sz="1200" dirty="0">
              <a:latin typeface="+mn-lt"/>
            </a:endParaRPr>
          </a:p>
          <a:p>
            <a:pPr algn="just"/>
            <a:r>
              <a:rPr lang="nl-BE" sz="1200" dirty="0">
                <a:latin typeface="+mn-lt"/>
              </a:rPr>
              <a:t>Dient om van elkaar te leren, model te staan </a:t>
            </a:r>
          </a:p>
          <a:p>
            <a:pPr algn="just"/>
            <a:endParaRPr lang="nl-BE" sz="1200" dirty="0">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nl-BE" sz="1200" dirty="0">
                <a:effectLst/>
                <a:latin typeface="+mn-lt"/>
              </a:rPr>
              <a:t>Wanneer ons parasympatisch zenuwstelsel optimaal functioneert, zijn we in een kalme, rustige staat. Als de mensen om ons heen in deze staat verkeren, sturen ze signalen van veiligheid uit. Onze stem zal een hoge variatie in ritme en toon- hoogte hebben en ons gezicht zal expressief zijn wanneer we met elkaar praten. </a:t>
            </a:r>
            <a:endParaRPr lang="nl-BE" sz="1200" dirty="0">
              <a:latin typeface="+mn-lt"/>
            </a:endParaRPr>
          </a:p>
          <a:p>
            <a:endParaRPr lang="nl-BE"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effectLst/>
                <a:highlight>
                  <a:srgbClr val="FFFF00"/>
                </a:highlight>
                <a:latin typeface="+mn-lt"/>
                <a:ea typeface="Calibri" panose="020F0502020204030204" pitchFamily="34" charset="0"/>
              </a:rPr>
              <a:t>Hersengolven van baby’s zijn meer gesynchroniseerd met die van volwassenen wanneer er oogcontact is tussen de volwassene en de baby dan wanneer een van beide de blik afwendt.</a:t>
            </a:r>
            <a:r>
              <a:rPr lang="nl-NL" sz="1200" dirty="0">
                <a:solidFill>
                  <a:srgbClr val="000000"/>
                </a:solidFill>
                <a:effectLst/>
                <a:latin typeface="+mn-lt"/>
                <a:ea typeface="Calibri" panose="020F0502020204030204" pitchFamily="34" charset="0"/>
              </a:rPr>
              <a:t> Volgens de onderzoekers toont dit aan dat hersengolfsynchronisatie niet alleen gelinkt is aan het zien van een gezicht of het opmerken van iets interessants, maar aan de gemeenschappelijke zin om te communiceren (bij baby’s werd dit gemeten door het aantal geluidjes dat ze maakten). </a:t>
            </a:r>
            <a:endParaRPr lang="nl-BE" sz="1200" dirty="0">
              <a:latin typeface="+mn-lt"/>
            </a:endParaRPr>
          </a:p>
          <a:p>
            <a:endParaRPr lang="nl-BE" sz="1200" dirty="0">
              <a:latin typeface="+mn-lt"/>
            </a:endParaRPr>
          </a:p>
          <a:p>
            <a:r>
              <a:rPr lang="nl-BE" sz="1200" dirty="0">
                <a:latin typeface="+mn-lt"/>
              </a:rPr>
              <a:t>Deze studie onderzocht of HRV bij baby's van 3-8 maanden kan worden versterkt door HRV bij moeders (40 dyades) te beïnvloeden. De kracht van de laagfrequente (LF) component van maternale HRV werd bevorderd door gebruik te maken van langzame ademhaling. We onderzochten of de verandering in maternale HRV de LF-component beïnvloedde bij zuigelingen die werden vastgehouden door hun moeders.</a:t>
            </a:r>
            <a:br>
              <a:rPr lang="nl-BE" sz="1200" dirty="0">
                <a:latin typeface="+mn-lt"/>
              </a:rPr>
            </a:br>
            <a:endParaRPr lang="nl-BE" sz="1200" dirty="0">
              <a:latin typeface="+mn-lt"/>
            </a:endParaRPr>
          </a:p>
          <a:p>
            <a:r>
              <a:rPr lang="nl-BE" sz="1200" dirty="0">
                <a:latin typeface="+mn-lt"/>
              </a:rPr>
              <a:t>Bij oudere baby's (N=14, 6-8 maanden) vertoonde de LF-sterkte een toename </a:t>
            </a:r>
            <a:r>
              <a:rPr lang="nl-BE" sz="1200" b="1" dirty="0">
                <a:latin typeface="+mn-lt"/>
              </a:rPr>
              <a:t>tijdens</a:t>
            </a:r>
            <a:r>
              <a:rPr lang="nl-BE" sz="1200" dirty="0">
                <a:latin typeface="+mn-lt"/>
              </a:rPr>
              <a:t> de versnelde ademhaling van de moeder, terwijl bij jongere baby's (N=16, 3-5 maanden) een vertraagde toename optrad na beëindiging van de versnelde ademhaling van de moeder. T</a:t>
            </a:r>
          </a:p>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30</a:t>
            </a:fld>
            <a:endParaRPr lang="en-GB"/>
          </a:p>
        </p:txBody>
      </p:sp>
    </p:spTree>
    <p:extLst>
      <p:ext uri="{BB962C8B-B14F-4D97-AF65-F5344CB8AC3E}">
        <p14:creationId xmlns:p14="http://schemas.microsoft.com/office/powerpoint/2010/main" val="3411712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dirty="0">
                <a:solidFill>
                  <a:srgbClr val="171A2F"/>
                </a:solidFill>
                <a:effectLst/>
                <a:latin typeface="+mn-lt"/>
              </a:rPr>
              <a:t>Doe iets om te </a:t>
            </a:r>
            <a:r>
              <a:rPr lang="nl-NL" sz="1200" b="1" i="0" dirty="0">
                <a:solidFill>
                  <a:srgbClr val="171A2F"/>
                </a:solidFill>
                <a:effectLst/>
                <a:latin typeface="+mn-lt"/>
              </a:rPr>
              <a:t>verbinden met je kind</a:t>
            </a:r>
            <a:r>
              <a:rPr lang="nl-NL" sz="1200" b="0" i="0" dirty="0">
                <a:solidFill>
                  <a:srgbClr val="171A2F"/>
                </a:solidFill>
                <a:effectLst/>
                <a:latin typeface="+mn-lt"/>
              </a:rPr>
              <a:t>. Het belangrijkste is dat je een activiteit kiest die je leuk vindt. Laat alle energie los en geniet van de ontspanning. </a:t>
            </a:r>
          </a:p>
          <a:p>
            <a:pPr lvl="1">
              <a:buFont typeface="Arial" panose="020B0604020202020204" pitchFamily="34" charset="0"/>
              <a:buChar char="•"/>
            </a:pPr>
            <a:r>
              <a:rPr lang="nl-NL" sz="1200" b="1" i="0" dirty="0">
                <a:solidFill>
                  <a:srgbClr val="171A2F"/>
                </a:solidFill>
                <a:effectLst/>
                <a:latin typeface="+mn-lt"/>
              </a:rPr>
              <a:t>Sport en beweging:</a:t>
            </a:r>
            <a:r>
              <a:rPr lang="nl-NL" sz="1200" b="0" i="0" dirty="0">
                <a:solidFill>
                  <a:srgbClr val="171A2F"/>
                </a:solidFill>
                <a:effectLst/>
                <a:latin typeface="+mn-lt"/>
              </a:rPr>
              <a:t> een dansje met de kinderen, even ter plaatse lopen, springen op de trampoline, een fikse wandeling met de buggy …</a:t>
            </a:r>
          </a:p>
          <a:p>
            <a:pPr lvl="1">
              <a:buFont typeface="Arial" panose="020B0604020202020204" pitchFamily="34" charset="0"/>
              <a:buChar char="•"/>
            </a:pPr>
            <a:r>
              <a:rPr lang="nl-NL" sz="1200" b="1" i="0" dirty="0">
                <a:solidFill>
                  <a:srgbClr val="171A2F"/>
                </a:solidFill>
                <a:effectLst/>
                <a:latin typeface="+mn-lt"/>
              </a:rPr>
              <a:t>Natuur en licht:</a:t>
            </a:r>
            <a:r>
              <a:rPr lang="nl-NL" sz="1200" b="0" i="0" dirty="0">
                <a:solidFill>
                  <a:srgbClr val="171A2F"/>
                </a:solidFill>
                <a:effectLst/>
                <a:latin typeface="+mn-lt"/>
              </a:rPr>
              <a:t> buitenspelen, op tocht gaan met de kinderen, een wandeling in het bos …</a:t>
            </a:r>
          </a:p>
          <a:p>
            <a:pPr lvl="1">
              <a:buFont typeface="Arial" panose="020B0604020202020204" pitchFamily="34" charset="0"/>
              <a:buChar char="•"/>
            </a:pPr>
            <a:r>
              <a:rPr lang="nl-NL" sz="1200" b="1" i="0" dirty="0">
                <a:solidFill>
                  <a:srgbClr val="171A2F"/>
                </a:solidFill>
                <a:effectLst/>
                <a:latin typeface="+mn-lt"/>
              </a:rPr>
              <a:t>Fysiek contact:</a:t>
            </a:r>
            <a:r>
              <a:rPr lang="nl-NL" sz="1200" b="0" i="0" dirty="0">
                <a:solidFill>
                  <a:srgbClr val="171A2F"/>
                </a:solidFill>
                <a:effectLst/>
                <a:latin typeface="+mn-lt"/>
              </a:rPr>
              <a:t> een massage, een warme aanraking, een stevige knuffel …</a:t>
            </a:r>
          </a:p>
          <a:p>
            <a:pPr lvl="1">
              <a:buFont typeface="Arial" panose="020B0604020202020204" pitchFamily="34" charset="0"/>
              <a:buChar char="•"/>
            </a:pPr>
            <a:r>
              <a:rPr lang="nl-NL" sz="1200" b="1" i="0" dirty="0">
                <a:solidFill>
                  <a:srgbClr val="171A2F"/>
                </a:solidFill>
                <a:effectLst/>
                <a:latin typeface="+mn-lt"/>
              </a:rPr>
              <a:t>Sociaal contact:</a:t>
            </a:r>
            <a:r>
              <a:rPr lang="nl-NL" sz="1200" b="0" i="0" dirty="0">
                <a:solidFill>
                  <a:srgbClr val="171A2F"/>
                </a:solidFill>
                <a:effectLst/>
                <a:latin typeface="+mn-lt"/>
              </a:rPr>
              <a:t> samen lachen, samen puzzelen, maar evengoed een kop koffie drinken met je buddy </a:t>
            </a:r>
          </a:p>
          <a:p>
            <a:pPr lvl="1">
              <a:buFont typeface="Arial" panose="020B0604020202020204" pitchFamily="34" charset="0"/>
              <a:buChar char="•"/>
            </a:pPr>
            <a:r>
              <a:rPr lang="nl-NL" sz="1200" b="1" i="0" dirty="0">
                <a:solidFill>
                  <a:srgbClr val="171A2F"/>
                </a:solidFill>
                <a:effectLst/>
                <a:latin typeface="+mn-lt"/>
              </a:rPr>
              <a:t>Muziek:</a:t>
            </a:r>
            <a:r>
              <a:rPr lang="nl-NL" sz="1200" b="0" i="0" dirty="0">
                <a:solidFill>
                  <a:srgbClr val="171A2F"/>
                </a:solidFill>
                <a:effectLst/>
                <a:latin typeface="+mn-lt"/>
              </a:rPr>
              <a:t> rustgevende of net wat stevigere muziek, neuriën, zingen uit volle borst …</a:t>
            </a:r>
          </a:p>
          <a:p>
            <a:pPr lvl="1">
              <a:buFont typeface="Arial" panose="020B0604020202020204" pitchFamily="34" charset="0"/>
              <a:buChar char="•"/>
            </a:pPr>
            <a:r>
              <a:rPr lang="nl-NL" sz="1200" b="1" i="0" dirty="0">
                <a:solidFill>
                  <a:srgbClr val="171A2F"/>
                </a:solidFill>
                <a:effectLst/>
                <a:latin typeface="+mn-lt"/>
              </a:rPr>
              <a:t>Creativiteit:</a:t>
            </a:r>
            <a:r>
              <a:rPr lang="nl-NL" sz="1200" b="0" i="0" dirty="0">
                <a:solidFill>
                  <a:srgbClr val="171A2F"/>
                </a:solidFill>
                <a:effectLst/>
                <a:latin typeface="+mn-lt"/>
              </a:rPr>
              <a:t> schrijven, tekenen, knutselen, foto’s nemen … </a:t>
            </a:r>
          </a:p>
          <a:p>
            <a:pPr marL="85725" indent="0">
              <a:buNone/>
            </a:pPr>
            <a:endParaRPr lang="nl-BE" sz="1200" dirty="0">
              <a:latin typeface="+mn-lt"/>
            </a:endParaRPr>
          </a:p>
          <a:p>
            <a:pPr marL="85725"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mn-lt"/>
              </a:rPr>
              <a:t>Onderzoekers hebben ook aangetoond dat de prefrontale regio’s synchronisa- tie vertoonden tussen kinderen en hun ouders wanneer ze </a:t>
            </a:r>
            <a:r>
              <a:rPr lang="nl-BE" sz="1200" b="1" dirty="0">
                <a:effectLst/>
                <a:latin typeface="+mn-lt"/>
              </a:rPr>
              <a:t>samen met iets konden spelen</a:t>
            </a:r>
            <a:r>
              <a:rPr lang="nl-BE" sz="1200" dirty="0">
                <a:effectLst/>
                <a:latin typeface="+mn-lt"/>
              </a:rPr>
              <a:t>. De synchronisatie werd ook </a:t>
            </a:r>
            <a:r>
              <a:rPr lang="nl-BE" sz="1200" b="1" dirty="0">
                <a:effectLst/>
                <a:latin typeface="+mn-lt"/>
              </a:rPr>
              <a:t>niet waargenomen tijdens competitiespelletjes</a:t>
            </a:r>
            <a:r>
              <a:rPr lang="nl-BE" sz="1200" dirty="0">
                <a:effectLst/>
                <a:latin typeface="+mn-lt"/>
              </a:rPr>
              <a:t> waarbij negatieve gevoelens vrijkwamen. Het lijkt dus dat synchronisatie tot stand komt bij positieve gevoelens, maar niet bij negatieve gevoelens. De mate van neurale synchronisatie tussen ouder en kind weerspiegelde zelfs in hoeverre ouders en kinderen in staat zijn hun emoties te reguleren. </a:t>
            </a:r>
            <a:endParaRPr lang="nl-BE" sz="1200" dirty="0">
              <a:latin typeface="+mn-lt"/>
            </a:endParaRPr>
          </a:p>
          <a:p>
            <a:pPr marL="85725" indent="0">
              <a:buNone/>
            </a:pPr>
            <a:endParaRPr lang="nl-BE" sz="1200" dirty="0">
              <a:latin typeface="+mn-lt"/>
            </a:endParaRPr>
          </a:p>
          <a:p>
            <a:pPr marL="85725"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mn-lt"/>
              </a:rPr>
              <a:t>vooral wanneer </a:t>
            </a:r>
            <a:r>
              <a:rPr lang="nl-BE" sz="1200" b="1" dirty="0">
                <a:effectLst/>
                <a:latin typeface="+mn-lt"/>
              </a:rPr>
              <a:t>ze samen spelen of ‘problemen’ oplossen, zoals bij puzzelen of gezelschapsspelletjes spelen. </a:t>
            </a:r>
            <a:endParaRPr lang="nl-BE" sz="1200" b="1" dirty="0">
              <a:latin typeface="+mn-lt"/>
            </a:endParaRPr>
          </a:p>
          <a:p>
            <a:pPr marL="85725" indent="0">
              <a:buNone/>
            </a:pPr>
            <a:endParaRPr lang="nl-BE" sz="1200" dirty="0">
              <a:latin typeface="+mn-lt"/>
            </a:endParaRPr>
          </a:p>
          <a:p>
            <a:pPr marL="85725"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mn-lt"/>
              </a:rPr>
              <a:t>e kwantiteit (het aantal uren per dag samen zijn) is minder van belang dan de kwaliteit van de momenten samen. Soms brengen we weinig tijd door met de kinderen, maar gaat onze aandacht op dat ogenblik wel ten volle naar hen. Hier kunnen kinderen en ouders erg van genieten, wat de band tussen beide alleen maar ten goede komt. </a:t>
            </a:r>
            <a:endParaRPr lang="nl-BE" sz="1200" dirty="0">
              <a:latin typeface="+mn-lt"/>
            </a:endParaRPr>
          </a:p>
          <a:p>
            <a:pPr marL="85725" indent="0">
              <a:buNone/>
            </a:pPr>
            <a:endParaRPr lang="nl-BE" sz="1200" dirty="0">
              <a:latin typeface="+mn-lt"/>
            </a:endParaRPr>
          </a:p>
          <a:p>
            <a:pPr marL="85725"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mn-lt"/>
              </a:rPr>
              <a:t>Samen tonen deze onderzoeken aan dat ouders die kalm blijven onder stress een voorbeeld geven dat het kind in staat stelt zijn eigen stressreactie of opwinding te reguleren. </a:t>
            </a:r>
          </a:p>
          <a:p>
            <a:pPr marL="85725" marR="0" lvl="0" indent="0" algn="l" defTabSz="914400" rtl="0" eaLnBrk="1" fontAlgn="auto" latinLnBrk="0" hangingPunct="1">
              <a:lnSpc>
                <a:spcPct val="100000"/>
              </a:lnSpc>
              <a:spcBef>
                <a:spcPts val="0"/>
              </a:spcBef>
              <a:spcAft>
                <a:spcPts val="0"/>
              </a:spcAft>
              <a:buClrTx/>
              <a:buSzTx/>
              <a:buFontTx/>
              <a:buNone/>
              <a:tabLst/>
              <a:defRPr/>
            </a:pPr>
            <a:endParaRPr lang="nl-BE" sz="1200" dirty="0">
              <a:effectLst/>
              <a:latin typeface="+mn-lt"/>
            </a:endParaRPr>
          </a:p>
          <a:p>
            <a:pPr marL="85725"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mn-lt"/>
              </a:rPr>
              <a:t>Stress verstoort de synchronisiteit</a:t>
            </a:r>
            <a:endParaRPr lang="nl-BE" sz="1200" dirty="0">
              <a:latin typeface="+mn-lt"/>
            </a:endParaRPr>
          </a:p>
          <a:p>
            <a:pPr marL="85725" indent="0">
              <a:buNone/>
            </a:pPr>
            <a:endParaRPr lang="nl-BE" sz="1200" dirty="0">
              <a:latin typeface="+mn-lt"/>
            </a:endParaRPr>
          </a:p>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31</a:t>
            </a:fld>
            <a:endParaRPr lang="en-GB"/>
          </a:p>
        </p:txBody>
      </p:sp>
    </p:spTree>
    <p:extLst>
      <p:ext uri="{BB962C8B-B14F-4D97-AF65-F5344CB8AC3E}">
        <p14:creationId xmlns:p14="http://schemas.microsoft.com/office/powerpoint/2010/main" val="628010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dirty="0">
                <a:solidFill>
                  <a:srgbClr val="272727"/>
                </a:solidFill>
                <a:effectLst/>
                <a:latin typeface="+mn-lt"/>
              </a:rPr>
              <a:t>irritatie, daarna wordt het ergernis en vervolgens verandert het in boosheid.</a:t>
            </a:r>
            <a:endParaRPr lang="nl-BE" sz="1200" dirty="0">
              <a:latin typeface="+mn-lt"/>
            </a:endParaRPr>
          </a:p>
          <a:p>
            <a:pPr algn="l" fontAlgn="base"/>
            <a:endParaRPr lang="nl-BE" sz="1200" b="0" i="0" dirty="0">
              <a:solidFill>
                <a:srgbClr val="444444"/>
              </a:solidFill>
              <a:effectLst/>
              <a:latin typeface="+mn-lt"/>
            </a:endParaRPr>
          </a:p>
          <a:p>
            <a:pPr algn="l">
              <a:buFont typeface="Arial" panose="020B0604020202020204" pitchFamily="34" charset="0"/>
              <a:buChar char="•"/>
            </a:pPr>
            <a:r>
              <a:rPr lang="nl-NL" sz="1200" b="0" i="0" dirty="0">
                <a:solidFill>
                  <a:srgbClr val="171A2F"/>
                </a:solidFill>
                <a:effectLst/>
                <a:latin typeface="+mn-lt"/>
              </a:rPr>
              <a:t>Kies iets dat werkt voor jou. Je vindt hier enkele voorbeelden:</a:t>
            </a:r>
          </a:p>
          <a:p>
            <a:pPr marL="742950" lvl="1" indent="-285750" algn="l">
              <a:buFont typeface="Arial" panose="020B0604020202020204" pitchFamily="34" charset="0"/>
              <a:buChar char="•"/>
            </a:pPr>
            <a:r>
              <a:rPr lang="nl-NL" sz="1200" b="0" i="0" dirty="0">
                <a:solidFill>
                  <a:srgbClr val="171A2F"/>
                </a:solidFill>
                <a:effectLst/>
                <a:latin typeface="+mn-lt"/>
              </a:rPr>
              <a:t>Naar buiten gaan en diep in- en uitademen </a:t>
            </a:r>
          </a:p>
          <a:p>
            <a:pPr marL="742950" lvl="1" indent="-285750" algn="l">
              <a:buFont typeface="Arial" panose="020B0604020202020204" pitchFamily="34" charset="0"/>
              <a:buChar char="•"/>
            </a:pPr>
            <a:r>
              <a:rPr lang="nl-NL" sz="1200" b="0" i="0" dirty="0">
                <a:solidFill>
                  <a:srgbClr val="171A2F"/>
                </a:solidFill>
                <a:effectLst/>
                <a:latin typeface="+mn-lt"/>
              </a:rPr>
              <a:t>Springen, fietsen, wandelen</a:t>
            </a:r>
          </a:p>
          <a:p>
            <a:pPr marL="742950" lvl="1" indent="-285750" algn="l">
              <a:buFont typeface="Arial" panose="020B0604020202020204" pitchFamily="34" charset="0"/>
              <a:buChar char="•"/>
            </a:pPr>
            <a:r>
              <a:rPr lang="nl-NL" sz="1200" b="0" i="0" dirty="0">
                <a:solidFill>
                  <a:srgbClr val="171A2F"/>
                </a:solidFill>
                <a:effectLst/>
                <a:latin typeface="+mn-lt"/>
              </a:rPr>
              <a:t>Huilen</a:t>
            </a:r>
          </a:p>
          <a:p>
            <a:pPr marL="742950" lvl="1" indent="-285750" algn="l">
              <a:buFont typeface="Arial" panose="020B0604020202020204" pitchFamily="34" charset="0"/>
              <a:buChar char="•"/>
            </a:pPr>
            <a:r>
              <a:rPr lang="nl-BE" sz="1200" dirty="0">
                <a:latin typeface="+mn-lt"/>
              </a:rPr>
              <a:t>Kom in beweging</a:t>
            </a:r>
          </a:p>
          <a:p>
            <a:pPr marL="742950" lvl="1" indent="-285750" algn="l">
              <a:buFont typeface="Arial" panose="020B0604020202020204" pitchFamily="34" charset="0"/>
              <a:buChar char="•"/>
            </a:pPr>
            <a:r>
              <a:rPr lang="nl-BE" sz="1200" b="0" i="0" dirty="0">
                <a:solidFill>
                  <a:srgbClr val="444444"/>
                </a:solidFill>
                <a:effectLst/>
                <a:latin typeface="+mn-lt"/>
              </a:rPr>
              <a:t>Stampen</a:t>
            </a:r>
          </a:p>
          <a:p>
            <a:pPr marL="742950" lvl="1" indent="-285750" algn="l">
              <a:buFont typeface="Arial" panose="020B0604020202020204" pitchFamily="34" charset="0"/>
              <a:buChar char="•"/>
            </a:pPr>
            <a:r>
              <a:rPr lang="nl-BE" sz="1200" b="0" i="0" dirty="0">
                <a:solidFill>
                  <a:srgbClr val="444444"/>
                </a:solidFill>
                <a:effectLst/>
                <a:latin typeface="+mn-lt"/>
              </a:rPr>
              <a:t>Gevechtsporten, blijt </a:t>
            </a:r>
            <a:r>
              <a:rPr lang="nl-BE" sz="1200" b="1" i="0" dirty="0">
                <a:solidFill>
                  <a:srgbClr val="444444"/>
                </a:solidFill>
                <a:effectLst/>
                <a:latin typeface="+mn-lt"/>
              </a:rPr>
              <a:t>oxytocine</a:t>
            </a:r>
            <a:r>
              <a:rPr lang="nl-BE" sz="1200" b="0" i="0" dirty="0">
                <a:solidFill>
                  <a:srgbClr val="444444"/>
                </a:solidFill>
                <a:effectLst/>
                <a:latin typeface="+mn-lt"/>
              </a:rPr>
              <a:t> vrij te maken, </a:t>
            </a:r>
            <a:r>
              <a:rPr lang="nl-BE" sz="1200" b="1" i="0" dirty="0">
                <a:solidFill>
                  <a:srgbClr val="444444"/>
                </a:solidFill>
                <a:effectLst/>
                <a:latin typeface="+mn-lt"/>
              </a:rPr>
              <a:t>meer toenadering zoeken naar mensen die ons dierbaar zijn</a:t>
            </a:r>
          </a:p>
          <a:p>
            <a:pPr marL="742950" lvl="1" indent="-285750" algn="l">
              <a:buFont typeface="Arial" panose="020B0604020202020204" pitchFamily="34" charset="0"/>
              <a:buChar char="•"/>
            </a:pPr>
            <a:r>
              <a:rPr lang="nl-BE" sz="1200" b="1" i="0" dirty="0">
                <a:solidFill>
                  <a:srgbClr val="444444"/>
                </a:solidFill>
                <a:effectLst/>
                <a:latin typeface="+mn-lt"/>
              </a:rPr>
              <a:t>Geef je stress niet door, ga even weg, neem afstand, want stress maakt ons ook vijandig/</a:t>
            </a:r>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32</a:t>
            </a:fld>
            <a:endParaRPr lang="en-GB"/>
          </a:p>
        </p:txBody>
      </p:sp>
    </p:spTree>
    <p:extLst>
      <p:ext uri="{BB962C8B-B14F-4D97-AF65-F5344CB8AC3E}">
        <p14:creationId xmlns:p14="http://schemas.microsoft.com/office/powerpoint/2010/main" val="3208271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1443527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34</a:t>
            </a:fld>
            <a:endParaRPr lang="en-GB"/>
          </a:p>
        </p:txBody>
      </p:sp>
    </p:spTree>
    <p:extLst>
      <p:ext uri="{BB962C8B-B14F-4D97-AF65-F5344CB8AC3E}">
        <p14:creationId xmlns:p14="http://schemas.microsoft.com/office/powerpoint/2010/main" val="1634434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dirty="0">
                <a:latin typeface="+mn-lt"/>
              </a:rPr>
              <a:t>Wat zijn de voorwaarden om stress uit te lokken, </a:t>
            </a:r>
          </a:p>
          <a:p>
            <a:r>
              <a:rPr lang="nl-BE" sz="1200" dirty="0">
                <a:latin typeface="+mn-lt"/>
              </a:rPr>
              <a:t>Als iets belangrijk is, en als </a:t>
            </a:r>
            <a:r>
              <a:rPr lang="nl-BE" sz="1200" dirty="0">
                <a:latin typeface="+mn-lt"/>
                <a:sym typeface="Wingdings" pitchFamily="2" charset="2"/>
              </a:rPr>
              <a:t>onvoorspelbaar in gedrag en emoties</a:t>
            </a:r>
          </a:p>
          <a:p>
            <a:endParaRPr lang="nl-BE" sz="1200" dirty="0">
              <a:latin typeface="+mn-lt"/>
              <a:sym typeface="Wingdings" pitchFamily="2" charset="2"/>
            </a:endParaRPr>
          </a:p>
          <a:p>
            <a:r>
              <a:rPr lang="nl-BE" sz="1200" dirty="0">
                <a:latin typeface="+mn-lt"/>
                <a:sym typeface="Wingdings" pitchFamily="2" charset="2"/>
              </a:rPr>
              <a:t>Minder controle over de situatie</a:t>
            </a:r>
            <a:endParaRPr lang="nl-BE" sz="1200" dirty="0">
              <a:latin typeface="+mn-lt"/>
            </a:endParaRPr>
          </a:p>
          <a:p>
            <a:endParaRPr lang="nl-BE" sz="1200" dirty="0">
              <a:latin typeface="+mn-lt"/>
            </a:endParaRPr>
          </a:p>
          <a:p>
            <a:r>
              <a:rPr lang="nl-BE" sz="1200" dirty="0">
                <a:latin typeface="+mn-lt"/>
              </a:rPr>
              <a:t>Het is een fase</a:t>
            </a:r>
          </a:p>
          <a:p>
            <a:endParaRPr lang="nl-BE"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solidFill>
                  <a:srgbClr val="262626"/>
                </a:solidFill>
                <a:effectLst/>
                <a:latin typeface="+mn-lt"/>
              </a:rPr>
              <a:t>Zien we een bepaalde gebeurtenis als </a:t>
            </a:r>
            <a:r>
              <a:rPr lang="nl-BE" sz="1200" b="1" dirty="0">
                <a:solidFill>
                  <a:srgbClr val="262626"/>
                </a:solidFill>
                <a:effectLst/>
                <a:latin typeface="+mn-lt"/>
              </a:rPr>
              <a:t>bedreigend</a:t>
            </a:r>
            <a:r>
              <a:rPr lang="nl-BE" sz="1200" dirty="0">
                <a:solidFill>
                  <a:srgbClr val="262626"/>
                </a:solidFill>
                <a:effectLst/>
                <a:latin typeface="+mn-lt"/>
              </a:rPr>
              <a:t>, dan resulteert dat in een emotionele spanning (gevoelens van angst) en een lichamelijke spanning (verhoogde hartslag, droge mond). Beleeft de persoon de gebeurtenis als een </a:t>
            </a:r>
            <a:r>
              <a:rPr lang="nl-BE" sz="1200" b="1" dirty="0">
                <a:solidFill>
                  <a:srgbClr val="262626"/>
                </a:solidFill>
                <a:effectLst/>
                <a:latin typeface="+mn-lt"/>
              </a:rPr>
              <a:t>uitdaging</a:t>
            </a:r>
            <a:r>
              <a:rPr lang="nl-BE" sz="1200" dirty="0">
                <a:solidFill>
                  <a:srgbClr val="262626"/>
                </a:solidFill>
                <a:effectLst/>
                <a:latin typeface="+mn-lt"/>
              </a:rPr>
              <a:t> die binnen zijn of haar mogelijkheden ligt (‘I can cope with it’, ‘Yes we can!’, zoals Barack Obama het verwoordt), dan zal het ons motiveren en stimuleren.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a:solidFill>
                <a:srgbClr val="262626"/>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solidFill>
                  <a:srgbClr val="262626"/>
                </a:solidFill>
                <a:effectLst/>
                <a:latin typeface="+mn-lt"/>
              </a:rPr>
              <a:t>Het is een kunst om een optimaal gevoel van spanning en uitdaging aan te houden</a:t>
            </a:r>
            <a:endParaRPr lang="nl-BE" sz="1200" dirty="0">
              <a:effectLst/>
              <a:latin typeface="+mn-lt"/>
            </a:endParaRPr>
          </a:p>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4</a:t>
            </a:fld>
            <a:endParaRPr lang="en-GB"/>
          </a:p>
        </p:txBody>
      </p:sp>
    </p:spTree>
    <p:extLst>
      <p:ext uri="{BB962C8B-B14F-4D97-AF65-F5344CB8AC3E}">
        <p14:creationId xmlns:p14="http://schemas.microsoft.com/office/powerpoint/2010/main" val="345306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Simplistisch uitgedrukt: gas en rem: beide werken samen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Typisch voorbeeld al je je trein wil halen, op gaspedaal drukken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Met jonge kinderen: vaak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5</a:t>
            </a:fld>
            <a:endParaRPr lang="en-GB"/>
          </a:p>
        </p:txBody>
      </p:sp>
    </p:spTree>
    <p:extLst>
      <p:ext uri="{BB962C8B-B14F-4D97-AF65-F5344CB8AC3E}">
        <p14:creationId xmlns:p14="http://schemas.microsoft.com/office/powerpoint/2010/main" val="2532612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tijd vertrekken naar school, maar toch de vaatwasser uitladen</a:t>
            </a:r>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6</a:t>
            </a:fld>
            <a:endParaRPr lang="en-GB"/>
          </a:p>
        </p:txBody>
      </p:sp>
    </p:spTree>
    <p:extLst>
      <p:ext uri="{BB962C8B-B14F-4D97-AF65-F5344CB8AC3E}">
        <p14:creationId xmlns:p14="http://schemas.microsoft.com/office/powerpoint/2010/main" val="1562548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7</a:t>
            </a:fld>
            <a:endParaRPr lang="en-GB"/>
          </a:p>
        </p:txBody>
      </p:sp>
    </p:spTree>
    <p:extLst>
      <p:ext uri="{BB962C8B-B14F-4D97-AF65-F5344CB8AC3E}">
        <p14:creationId xmlns:p14="http://schemas.microsoft.com/office/powerpoint/2010/main" val="36822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 drukke dag op school</a:t>
            </a:r>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8</a:t>
            </a:fld>
            <a:endParaRPr lang="en-GB"/>
          </a:p>
        </p:txBody>
      </p:sp>
    </p:spTree>
    <p:extLst>
      <p:ext uri="{BB962C8B-B14F-4D97-AF65-F5344CB8AC3E}">
        <p14:creationId xmlns:p14="http://schemas.microsoft.com/office/powerpoint/2010/main" val="761669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latin typeface="+mn-lt"/>
              </a:rPr>
              <a:t>Uit een onderzoek met ouders van jonge kinderen bleek dat ouders die in staat zijn om hun emoties onder controle te houden, sensitiever en responsiever zijn in de opvoeding. </a:t>
            </a:r>
          </a:p>
          <a:p>
            <a:endParaRPr lang="nl-BE" dirty="0"/>
          </a:p>
          <a:p>
            <a:r>
              <a:rPr lang="nl-BE" dirty="0"/>
              <a:t>Bij een gevoel van oncontroleerbaarheid gaat de stuurrman zeker steken laten vallen, </a:t>
            </a:r>
          </a:p>
          <a:p>
            <a:r>
              <a:rPr lang="nl-BE" dirty="0"/>
              <a:t>Stel je wil rustig blijven als je kinderen het uithangen, tot op een bepaald punt dat het niet meer lukt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9</a:t>
            </a:fld>
            <a:endParaRPr lang="en-GB"/>
          </a:p>
        </p:txBody>
      </p:sp>
    </p:spTree>
    <p:extLst>
      <p:ext uri="{BB962C8B-B14F-4D97-AF65-F5344CB8AC3E}">
        <p14:creationId xmlns:p14="http://schemas.microsoft.com/office/powerpoint/2010/main" val="1524546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4147F-ED97-47AF-A1B3-C82A179CF7F3}" type="datetime1">
              <a:rPr lang="nl-NL" smtClean="0"/>
              <a:t>25-04-2024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‹nr.›</a:t>
            </a:fld>
            <a:endParaRPr lang="en-GB"/>
          </a:p>
        </p:txBody>
      </p:sp>
      <p:pic>
        <p:nvPicPr>
          <p:cNvPr id="9" name="Logo Lar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9518" y="2275285"/>
            <a:ext cx="5462027" cy="4172720"/>
          </a:xfrm>
          <a:prstGeom prst="rect">
            <a:avLst/>
          </a:prstGeom>
        </p:spPr>
      </p:pic>
    </p:spTree>
    <p:extLst>
      <p:ext uri="{BB962C8B-B14F-4D97-AF65-F5344CB8AC3E}">
        <p14:creationId xmlns:p14="http://schemas.microsoft.com/office/powerpoint/2010/main" val="109143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5" name="Tijdelijke aanduiding voor tekst 4"/>
          <p:cNvSpPr>
            <a:spLocks noGrp="1"/>
          </p:cNvSpPr>
          <p:nvPr>
            <p:ph type="body" sz="quarter" idx="10" hasCustomPrompt="1"/>
          </p:nvPr>
        </p:nvSpPr>
        <p:spPr bwMode="white">
          <a:xfrm>
            <a:off x="9215999" y="3095999"/>
            <a:ext cx="7257600" cy="2074207"/>
          </a:xfrm>
        </p:spPr>
        <p:txBody>
          <a:bodyPr>
            <a:normAutofit/>
          </a:bodyPr>
          <a:lstStyle>
            <a:lvl1pPr marL="0" indent="0">
              <a:lnSpc>
                <a:spcPts val="3500"/>
              </a:lnSpc>
              <a:buNone/>
              <a:defRPr sz="2400">
                <a:solidFill>
                  <a:schemeClr val="bg1"/>
                </a:solidFill>
              </a:defRPr>
            </a:lvl1pPr>
          </a:lstStyle>
          <a:p>
            <a:pPr lvl="0"/>
            <a:r>
              <a:rPr lang="nl-NL" dirty="0"/>
              <a:t>Klik om de namen van </a:t>
            </a:r>
            <a:r>
              <a:rPr lang="nl-NL" dirty="0" err="1"/>
              <a:t>social</a:t>
            </a:r>
            <a:r>
              <a:rPr lang="nl-NL" dirty="0"/>
              <a:t> media in te typen</a:t>
            </a:r>
          </a:p>
        </p:txBody>
      </p:sp>
      <p:sp>
        <p:nvSpPr>
          <p:cNvPr id="2" name="Title 1"/>
          <p:cNvSpPr>
            <a:spLocks noGrp="1"/>
          </p:cNvSpPr>
          <p:nvPr>
            <p:ph type="ctrTitle" hasCustomPrompt="1"/>
          </p:nvPr>
        </p:nvSpPr>
        <p:spPr bwMode="white">
          <a:xfrm>
            <a:off x="1291074" y="1743240"/>
            <a:ext cx="7419544" cy="5769600"/>
          </a:xfrm>
        </p:spPr>
        <p:txBody>
          <a:bodyPr anchor="t" anchorCtr="0">
            <a:noAutofit/>
          </a:bodyPr>
          <a:lstStyle>
            <a:lvl1pPr algn="l" defTabSz="542925">
              <a:lnSpc>
                <a:spcPts val="3500"/>
              </a:lnSpc>
              <a:defRPr sz="2500" u="none" cap="none" baseline="0">
                <a:solidFill>
                  <a:schemeClr val="bg1"/>
                </a:solidFill>
                <a:uFill>
                  <a:solidFill>
                    <a:schemeClr val="bg1"/>
                  </a:solidFill>
                </a:uFill>
                <a:latin typeface="+mn-lt"/>
              </a:defRPr>
            </a:lvl1pPr>
          </a:lstStyle>
          <a:p>
            <a:r>
              <a:rPr lang="nl-BE" noProof="0" dirty="0"/>
              <a:t>Klik om de gegevens van de presentator in </a:t>
            </a:r>
            <a:r>
              <a:rPr lang="nl-BE" noProof="0"/>
              <a:t>te typen</a:t>
            </a:r>
            <a:endParaRPr lang="nl-BE"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4644216" cy="1393200"/>
          </a:xfrm>
          <a:prstGeom prst="rect">
            <a:avLst/>
          </a:prstGeom>
        </p:spPr>
      </p:pic>
    </p:spTree>
    <p:extLst>
      <p:ext uri="{BB962C8B-B14F-4D97-AF65-F5344CB8AC3E}">
        <p14:creationId xmlns:p14="http://schemas.microsoft.com/office/powerpoint/2010/main" val="310378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NL" noProof="0"/>
              <a:t>Klik om stijl te bewerken</a:t>
            </a:r>
            <a:endParaRPr lang="nl-BE"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baseline="0">
                <a:solidFill>
                  <a:schemeClr val="accent1"/>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nl-BE" noProof="0" dirty="0"/>
              <a:t>Klik om de ondertitel / presentator / datum [</a:t>
            </a:r>
            <a:r>
              <a:rPr lang="nl-BE" noProof="0" dirty="0" err="1"/>
              <a:t>dd</a:t>
            </a:r>
            <a:r>
              <a:rPr lang="nl-BE" noProof="0" dirty="0"/>
              <a:t>-mm-</a:t>
            </a:r>
            <a:r>
              <a:rPr lang="nl-BE" noProof="0" dirty="0" err="1"/>
              <a:t>yyyy</a:t>
            </a:r>
            <a:r>
              <a:rPr lang="nl-BE" noProof="0" dirty="0"/>
              <a:t>] te maken</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rganisation Placeholder"/>
          <p:cNvSpPr>
            <a:spLocks noGrp="1"/>
          </p:cNvSpPr>
          <p:nvPr>
            <p:ph type="body" sz="quarter" idx="10" hasCustomPrompt="1"/>
          </p:nvPr>
        </p:nvSpPr>
        <p:spPr bwMode="white">
          <a:xfrm>
            <a:off x="8564451" y="388531"/>
            <a:ext cx="8293993" cy="540000"/>
          </a:xfrm>
        </p:spPr>
        <p:txBody>
          <a:bodyPr anchor="b" anchorCtr="0">
            <a:normAutofit/>
          </a:bodyPr>
          <a:lstStyle>
            <a:lvl1pPr marL="0" indent="0">
              <a:lnSpc>
                <a:spcPts val="1700"/>
              </a:lnSpc>
              <a:buNone/>
              <a:defRPr sz="1400" b="1" i="0" u="sng" cap="all" baseline="0">
                <a:solidFill>
                  <a:srgbClr val="1E64C8"/>
                </a:solidFill>
                <a:uFill>
                  <a:solidFill>
                    <a:schemeClr val="bg1"/>
                  </a:solidFill>
                </a:uFill>
              </a:defRPr>
            </a:lvl1pPr>
            <a:lvl2pPr marL="0" indent="0">
              <a:lnSpc>
                <a:spcPts val="1700"/>
              </a:lnSpc>
              <a:buNone/>
              <a:defRPr sz="1400" cap="all" baseline="0">
                <a:solidFill>
                  <a:srgbClr val="1E64C8"/>
                </a:solidFill>
                <a:uFill>
                  <a:solidFill>
                    <a:schemeClr val="bg1"/>
                  </a:solidFill>
                </a:uFill>
              </a:defRPr>
            </a:lvl2pPr>
          </a:lstStyle>
          <a:p>
            <a:pPr lvl="0"/>
            <a:r>
              <a:rPr lang="nl-BE" noProof="0" dirty="0"/>
              <a:t>Klik om de organisatie stijlen te bewerken</a:t>
            </a:r>
          </a:p>
          <a:p>
            <a:pPr lvl="1"/>
            <a:r>
              <a:rPr lang="nl-BE" noProof="0"/>
              <a:t>tweede niveau</a:t>
            </a:r>
            <a:endParaRPr lang="nl-BE" noProof="0" dirty="0"/>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nl-BE" noProof="0" dirty="0"/>
              <a:t>Partnerlogo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nl-BE" noProof="0" dirty="0"/>
              <a:t>Partnerlogo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nl-BE" noProof="0" dirty="0"/>
              <a:t>Partnerlogo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nl-BE" noProof="0" dirty="0"/>
              <a:t>Partnerlogo 4</a:t>
            </a:r>
          </a:p>
        </p:txBody>
      </p:sp>
      <p:sp>
        <p:nvSpPr>
          <p:cNvPr id="5" name="Rectangle 4" hidden="1"/>
          <p:cNvSpPr/>
          <p:nvPr userDrawn="1"/>
        </p:nvSpPr>
        <p:spPr>
          <a:xfrm>
            <a:off x="914400" y="464400"/>
            <a:ext cx="15560040" cy="464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4644216" cy="1393200"/>
          </a:xfrm>
          <a:prstGeom prst="rect">
            <a:avLst/>
          </a:prstGeom>
        </p:spPr>
      </p:pic>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BE" noProof="0" dirty="0"/>
              <a:t>klik om een hoofdstuktitel te maken.</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10" name="Rectangle 9" hidden="1"/>
          <p:cNvSpPr/>
          <p:nvPr userDrawn="1"/>
        </p:nvSpPr>
        <p:spPr>
          <a:xfrm>
            <a:off x="914400" y="464400"/>
            <a:ext cx="15560040" cy="464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nl-BE" noProof="0" dirty="0"/>
          </a:p>
        </p:txBody>
      </p:sp>
      <p:sp>
        <p:nvSpPr>
          <p:cNvPr id="3" name="Content Placeholder 2"/>
          <p:cNvSpPr>
            <a:spLocks noGrp="1"/>
          </p:cNvSpPr>
          <p:nvPr>
            <p:ph idx="1" hasCustomPrompt="1"/>
          </p:nvPr>
        </p:nvSpPr>
        <p:spPr>
          <a:xfrm>
            <a:off x="835825" y="1194364"/>
            <a:ext cx="15699575" cy="6696000"/>
          </a:xfrm>
        </p:spPr>
        <p:txBody>
          <a:bodyPr/>
          <a:lstStyle>
            <a:lvl1pPr defTabSz="457200">
              <a:lnSpc>
                <a:spcPct val="120000"/>
              </a:lnSpc>
              <a:defRPr/>
            </a:lvl1pPr>
            <a:lvl2pPr>
              <a:lnSpc>
                <a:spcPct val="120000"/>
              </a:lnSpc>
              <a:defRPr/>
            </a:lvl2pPr>
            <a:lvl3pPr defTabSz="457200">
              <a:lnSpc>
                <a:spcPct val="120000"/>
              </a:lnSpc>
              <a:defRPr/>
            </a:lvl3pPr>
            <a:lvl4pPr marL="2328863" indent="-550863" defTabSz="1912938">
              <a:lnSpc>
                <a:spcPct val="120000"/>
              </a:lnSpc>
              <a:tabLst/>
              <a:defRPr/>
            </a:lvl4pPr>
            <a:lvl5pPr marL="2962275" indent="-442913" defTabSz="457200">
              <a:lnSpc>
                <a:spcPct val="120000"/>
              </a:lnSpc>
              <a:buFont typeface="Arial" panose="020B0604020202020204" pitchFamily="34" charset="0"/>
              <a:buChar char="̶"/>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a:p>
            <a:pPr lvl="3"/>
            <a:r>
              <a:rPr lang="nl-BE" noProof="0" dirty="0" err="1"/>
              <a:t>Fourth</a:t>
            </a:r>
            <a:r>
              <a:rPr lang="nl-BE" noProof="0" dirty="0"/>
              <a:t> level</a:t>
            </a:r>
          </a:p>
          <a:p>
            <a:pPr lvl="4"/>
            <a:r>
              <a:rPr lang="nl-BE" noProof="0" dirty="0" err="1"/>
              <a:t>Fifth</a:t>
            </a:r>
            <a:r>
              <a:rPr lang="nl-BE" noProof="0" dirty="0"/>
              <a:t> level</a:t>
            </a:r>
          </a:p>
        </p:txBody>
      </p:sp>
      <p:sp>
        <p:nvSpPr>
          <p:cNvPr id="4" name="Date Placeholder 3"/>
          <p:cNvSpPr>
            <a:spLocks noGrp="1"/>
          </p:cNvSpPr>
          <p:nvPr>
            <p:ph type="dt" sz="half" idx="10"/>
          </p:nvPr>
        </p:nvSpPr>
        <p:spPr/>
        <p:txBody>
          <a:bodyPr/>
          <a:lstStyle/>
          <a:p>
            <a:fld id="{25470885-0B31-4E06-AE71-7E16801F2838}" type="datetime1">
              <a:rPr lang="nl-BE" noProof="0" smtClean="0"/>
              <a:t>25/04/2024</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6" name="Slide Number Placeholder 5"/>
          <p:cNvSpPr>
            <a:spLocks noGrp="1"/>
          </p:cNvSpPr>
          <p:nvPr>
            <p:ph type="sldNum" sz="quarter" idx="12"/>
          </p:nvPr>
        </p:nvSpPr>
        <p:spPr/>
        <p:txBody>
          <a:bodyPr/>
          <a:lstStyle/>
          <a:p>
            <a:fld id="{7AE184E0-0BD4-4705-A12B-9B71DDE63301}" type="slidenum">
              <a:rPr lang="nl-BE" noProof="0" smtClean="0"/>
              <a:t>‹nr.›</a:t>
            </a:fld>
            <a:endParaRPr lang="nl-BE" noProof="0" dirty="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nl-BE" noProof="0" dirty="0"/>
          </a:p>
        </p:txBody>
      </p:sp>
      <p:sp>
        <p:nvSpPr>
          <p:cNvPr id="4" name="Date Placeholder 3"/>
          <p:cNvSpPr>
            <a:spLocks noGrp="1"/>
          </p:cNvSpPr>
          <p:nvPr>
            <p:ph type="dt" sz="half" idx="10"/>
          </p:nvPr>
        </p:nvSpPr>
        <p:spPr/>
        <p:txBody>
          <a:bodyPr/>
          <a:lstStyle/>
          <a:p>
            <a:fld id="{E7410F60-8C93-4C37-B51A-4DDAE36F7E9B}" type="datetime1">
              <a:rPr lang="nl-BE" noProof="0" smtClean="0"/>
              <a:t>25/04/2024</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marL="85725" indent="0">
              <a:buNone/>
              <a:defRPr>
                <a:solidFill>
                  <a:schemeClr val="bg1">
                    <a:lumMod val="50000"/>
                  </a:schemeClr>
                </a:solidFill>
              </a:defRPr>
            </a:lvl1pPr>
          </a:lstStyle>
          <a:p>
            <a:r>
              <a:rPr lang="nl-BE"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12" name="Content Placeholder 2"/>
          <p:cNvSpPr>
            <a:spLocks noGrp="1"/>
          </p:cNvSpPr>
          <p:nvPr>
            <p:ph idx="1" hasCustomPrompt="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nl-BE" noProof="0" dirty="0"/>
          </a:p>
        </p:txBody>
      </p:sp>
      <p:sp>
        <p:nvSpPr>
          <p:cNvPr id="3" name="Date Placeholder 2"/>
          <p:cNvSpPr>
            <a:spLocks noGrp="1"/>
          </p:cNvSpPr>
          <p:nvPr>
            <p:ph type="dt" sz="half" idx="10"/>
          </p:nvPr>
        </p:nvSpPr>
        <p:spPr/>
        <p:txBody>
          <a:bodyPr/>
          <a:lstStyle/>
          <a:p>
            <a:fld id="{656594B6-17DF-4759-A7A5-128AFEA77F2C}" type="datetime1">
              <a:rPr lang="nl-BE" noProof="0" smtClean="0"/>
              <a:t>25/04/2024</a:t>
            </a:fld>
            <a:endParaRPr lang="nl-BE" noProof="0" dirty="0"/>
          </a:p>
        </p:txBody>
      </p:sp>
      <p:sp>
        <p:nvSpPr>
          <p:cNvPr id="4" name="Footer Placeholder 3"/>
          <p:cNvSpPr>
            <a:spLocks noGrp="1"/>
          </p:cNvSpPr>
          <p:nvPr>
            <p:ph type="ftr" sz="quarter" idx="11"/>
          </p:nvPr>
        </p:nvSpPr>
        <p:spPr/>
        <p:txBody>
          <a:bodyPr/>
          <a:lstStyle/>
          <a:p>
            <a:endParaRPr lang="nl-BE" noProof="0" dirty="0"/>
          </a:p>
        </p:txBody>
      </p:sp>
      <p:sp>
        <p:nvSpPr>
          <p:cNvPr id="5" name="Slide Number Placeholder 4"/>
          <p:cNvSpPr>
            <a:spLocks noGrp="1"/>
          </p:cNvSpPr>
          <p:nvPr>
            <p:ph type="sldNum" sz="quarter" idx="12"/>
          </p:nvPr>
        </p:nvSpPr>
        <p:spPr/>
        <p:txBody>
          <a:bodyPr/>
          <a:lstStyle/>
          <a:p>
            <a:fld id="{7AE184E0-0BD4-4705-A12B-9B71DDE63301}" type="slidenum">
              <a:rPr lang="nl-BE" noProof="0" smtClean="0"/>
              <a:t>‹nr.›</a:t>
            </a:fld>
            <a:endParaRPr lang="nl-BE"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marL="0"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81384-1200-4D40-BEF0-3A17A1F906F4}" type="datetime1">
              <a:rPr lang="nl-NL" noProof="0" smtClean="0"/>
              <a:t>25-04-2024</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6" name="Picture Placeholder 5"/>
          <p:cNvSpPr>
            <a:spLocks noGrp="1"/>
          </p:cNvSpPr>
          <p:nvPr>
            <p:ph type="pic" sz="quarter" idx="12" hasCustomPrompt="1"/>
          </p:nvPr>
        </p:nvSpPr>
        <p:spPr>
          <a:xfrm>
            <a:off x="-1" y="0"/>
            <a:ext cx="17337600" cy="9753600"/>
          </a:xfrm>
        </p:spPr>
        <p:txBody>
          <a:bodyPr/>
          <a:lstStyle>
            <a:lvl1pPr marL="85725"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25-04-2024</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p:nvPr>
        </p:nvSpPr>
        <p:spPr>
          <a:xfrm>
            <a:off x="914400" y="2691979"/>
            <a:ext cx="6764400" cy="5230800"/>
          </a:xfrm>
          <a:solidFill>
            <a:srgbClr val="1E64C8"/>
          </a:solidFill>
        </p:spPr>
        <p:txBody>
          <a:bodyPr anchor="b" anchorCtr="0">
            <a:noAutofit/>
          </a:bodyPr>
          <a:lstStyle>
            <a:lvl1pPr marL="85725" indent="0">
              <a:buNone/>
              <a:defRPr sz="10000" u="sng" cap="all" baseline="0">
                <a:solidFill>
                  <a:schemeClr val="bg1"/>
                </a:solidFill>
              </a:defRPr>
            </a:lvl1pPr>
            <a:lvl2pPr marL="984250" indent="-625475">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4138974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blue textbox over pictur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6AD30-96E8-448B-B97A-24B00ADE12C5}"/>
              </a:ext>
            </a:extLst>
          </p:cNvPr>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25-04-2024</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p:nvPr>
        </p:nvSpPr>
        <p:spPr>
          <a:xfrm>
            <a:off x="914399" y="1011602"/>
            <a:ext cx="7754938" cy="6908398"/>
          </a:xfrm>
          <a:solidFill>
            <a:srgbClr val="E9F0FA"/>
          </a:solidFill>
        </p:spPr>
        <p:txBody>
          <a:bodyPr>
            <a:normAutofit/>
          </a:bodyPr>
          <a:lstStyle>
            <a:lvl1pPr marL="85725" indent="0">
              <a:buNone/>
              <a:defRPr sz="5400" u="sng" cap="all" baseline="0">
                <a:solidFill>
                  <a:srgbClr val="1E64C8"/>
                </a:solidFill>
              </a:defRPr>
            </a:lvl1pPr>
            <a:lvl2pPr marL="984250" indent="-625475">
              <a:defRPr>
                <a:solidFill>
                  <a:srgbClr val="1E64C8"/>
                </a:solidFill>
              </a:defRPr>
            </a:lvl2pPr>
            <a:lvl3pPr>
              <a:defRPr>
                <a:solidFill>
                  <a:srgbClr val="1E64C8"/>
                </a:solidFill>
              </a:defRPr>
            </a:lvl3pPr>
            <a:lvl4pPr>
              <a:defRPr>
                <a:solidFill>
                  <a:srgbClr val="1E64C8"/>
                </a:solidFill>
              </a:defRPr>
            </a:lvl4pPr>
            <a:lvl5pPr>
              <a:defRPr>
                <a:solidFill>
                  <a:srgbClr val="1E64C8"/>
                </a:solidFill>
              </a:defRPr>
            </a:lvl5pPr>
          </a:lstStyle>
          <a:p>
            <a:pPr lvl="0"/>
            <a:r>
              <a:rPr lang="nl-NL"/>
              <a:t>Klikken om de tekststijl van het model te bewerken</a:t>
            </a:r>
          </a:p>
        </p:txBody>
      </p:sp>
    </p:spTree>
    <p:extLst>
      <p:ext uri="{BB962C8B-B14F-4D97-AF65-F5344CB8AC3E}">
        <p14:creationId xmlns:p14="http://schemas.microsoft.com/office/powerpoint/2010/main" val="3211350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252000"/>
            <a:ext cx="15705282" cy="863693"/>
          </a:xfrm>
          <a:prstGeom prst="rect">
            <a:avLst/>
          </a:prstGeom>
        </p:spPr>
        <p:txBody>
          <a:bodyPr vert="horz" lIns="91440" tIns="45720" rIns="91440" bIns="45720" rtlCol="0" anchor="t" anchorCtr="0">
            <a:noAutofit/>
          </a:bodyPr>
          <a:lstStyle/>
          <a:p>
            <a:r>
              <a:rPr lang="nl-BE" noProof="0" dirty="0"/>
              <a:t>Klik om de stijl te bewerken</a:t>
            </a:r>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FA870D1A-A3AB-4E9F-892E-C45B5A80FDBF}" type="datetime1">
              <a:rPr lang="nl-BE" noProof="0" smtClean="0"/>
              <a:t>25/04/2024</a:t>
            </a:fld>
            <a:endParaRPr lang="nl-BE"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nl-BE"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7" name="Title positioning box" hidden="1"/>
          <p:cNvSpPr/>
          <p:nvPr userDrawn="1"/>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userDrawn="1"/>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userDrawn="1"/>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3617" y="7906160"/>
            <a:ext cx="2308379" cy="1847440"/>
          </a:xfrm>
          <a:prstGeom prst="rect">
            <a:avLst/>
          </a:prstGeom>
        </p:spPr>
      </p:pic>
      <p:sp>
        <p:nvSpPr>
          <p:cNvPr id="12" name="Text positoning box" hidden="1"/>
          <p:cNvSpPr/>
          <p:nvPr userDrawn="1"/>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userDrawn="1"/>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7" r:id="rId8"/>
    <p:sldLayoutId id="2147483678" r:id="rId9"/>
    <p:sldLayoutId id="2147483676" r:id="rId10"/>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2.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7.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12.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Organsation L1/L2"/>
          <p:cNvSpPr>
            <a:spLocks noGrp="1"/>
          </p:cNvSpPr>
          <p:nvPr>
            <p:ph type="body" sz="quarter" idx="10"/>
          </p:nvPr>
        </p:nvSpPr>
        <p:spPr/>
        <p:txBody>
          <a:bodyPr>
            <a:noAutofit/>
          </a:bodyPr>
          <a:lstStyle/>
          <a:p>
            <a:pPr marL="0" indent="0">
              <a:lnSpc>
                <a:spcPct val="170000"/>
              </a:lnSpc>
              <a:buNone/>
            </a:pPr>
            <a:r>
              <a:rPr lang="nl-BE" sz="1800" dirty="0"/>
              <a:t>vakgroep hoofd en huid</a:t>
            </a:r>
          </a:p>
          <a:p>
            <a:pPr lvl="1">
              <a:lnSpc>
                <a:spcPct val="170000"/>
              </a:lnSpc>
            </a:pPr>
            <a:r>
              <a:rPr lang="nl-BE" sz="1800" dirty="0"/>
              <a:t>ghent experimental psychiatry lab</a:t>
            </a:r>
          </a:p>
        </p:txBody>
      </p:sp>
      <p:sp>
        <p:nvSpPr>
          <p:cNvPr id="13" name="Tekstvak 12">
            <a:extLst>
              <a:ext uri="{FF2B5EF4-FFF2-40B4-BE49-F238E27FC236}">
                <a16:creationId xmlns:a16="http://schemas.microsoft.com/office/drawing/2014/main" id="{5F24C70B-D2CE-1EF1-B4E4-F8F4AA37FEB9}"/>
              </a:ext>
            </a:extLst>
          </p:cNvPr>
          <p:cNvSpPr txBox="1"/>
          <p:nvPr/>
        </p:nvSpPr>
        <p:spPr>
          <a:xfrm>
            <a:off x="1092092" y="1836325"/>
            <a:ext cx="9561732" cy="5349541"/>
          </a:xfrm>
          <a:prstGeom prst="rect">
            <a:avLst/>
          </a:prstGeom>
          <a:noFill/>
        </p:spPr>
        <p:txBody>
          <a:bodyPr wrap="square" rtlCol="0">
            <a:spAutoFit/>
          </a:bodyPr>
          <a:lstStyle/>
          <a:p>
            <a:pPr>
              <a:lnSpc>
                <a:spcPct val="120000"/>
              </a:lnSpc>
            </a:pPr>
            <a:r>
              <a:rPr lang="nl-BE" sz="4800" dirty="0">
                <a:solidFill>
                  <a:schemeClr val="bg1"/>
                </a:solidFill>
              </a:rPr>
              <a:t>Stress in je gezin is besmettelijk, rust ook! </a:t>
            </a:r>
          </a:p>
          <a:p>
            <a:pPr>
              <a:lnSpc>
                <a:spcPct val="120000"/>
              </a:lnSpc>
            </a:pPr>
            <a:endParaRPr lang="nl-BE" sz="4800" dirty="0">
              <a:solidFill>
                <a:schemeClr val="bg1"/>
              </a:solidFill>
            </a:endParaRPr>
          </a:p>
          <a:p>
            <a:pPr>
              <a:lnSpc>
                <a:spcPct val="120000"/>
              </a:lnSpc>
            </a:pPr>
            <a:r>
              <a:rPr lang="nl-BE" sz="3600" dirty="0">
                <a:solidFill>
                  <a:schemeClr val="bg1"/>
                </a:solidFill>
              </a:rPr>
              <a:t>Marie-Anne Vanderhasselt	</a:t>
            </a:r>
          </a:p>
          <a:p>
            <a:pPr>
              <a:lnSpc>
                <a:spcPct val="120000"/>
              </a:lnSpc>
            </a:pPr>
            <a:r>
              <a:rPr lang="nl-BE" sz="3600" dirty="0">
                <a:solidFill>
                  <a:schemeClr val="bg1"/>
                </a:solidFill>
              </a:rPr>
              <a:t>25/04/2024				</a:t>
            </a:r>
          </a:p>
          <a:p>
            <a:pPr algn="r">
              <a:lnSpc>
                <a:spcPct val="120000"/>
              </a:lnSpc>
            </a:pPr>
            <a:endParaRPr lang="nl-BE" sz="3600" dirty="0">
              <a:solidFill>
                <a:schemeClr val="bg1"/>
              </a:solidFill>
            </a:endParaRPr>
          </a:p>
          <a:p>
            <a:pPr algn="r">
              <a:lnSpc>
                <a:spcPct val="120000"/>
              </a:lnSpc>
            </a:pPr>
            <a:endParaRPr lang="nl-BE" sz="3600" dirty="0">
              <a:solidFill>
                <a:schemeClr val="bg1"/>
              </a:solidFill>
            </a:endParaRPr>
          </a:p>
        </p:txBody>
      </p:sp>
      <p:sp>
        <p:nvSpPr>
          <p:cNvPr id="2" name="AutoShape 2">
            <a:extLst>
              <a:ext uri="{FF2B5EF4-FFF2-40B4-BE49-F238E27FC236}">
                <a16:creationId xmlns:a16="http://schemas.microsoft.com/office/drawing/2014/main" id="{09CAF7E0-9262-D414-CA20-96D073222DAA}"/>
              </a:ext>
            </a:extLst>
          </p:cNvPr>
          <p:cNvSpPr>
            <a:spLocks noChangeAspect="1" noChangeArrowheads="1"/>
          </p:cNvSpPr>
          <p:nvPr/>
        </p:nvSpPr>
        <p:spPr bwMode="auto">
          <a:xfrm>
            <a:off x="8516938" y="4724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5" name="AutoShape 6">
            <a:extLst>
              <a:ext uri="{FF2B5EF4-FFF2-40B4-BE49-F238E27FC236}">
                <a16:creationId xmlns:a16="http://schemas.microsoft.com/office/drawing/2014/main" id="{40707424-3DD6-D1DF-631D-81068BAD2F93}"/>
              </a:ext>
            </a:extLst>
          </p:cNvPr>
          <p:cNvSpPr>
            <a:spLocks noChangeAspect="1" noChangeArrowheads="1"/>
          </p:cNvSpPr>
          <p:nvPr/>
        </p:nvSpPr>
        <p:spPr bwMode="auto">
          <a:xfrm>
            <a:off x="8669338"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3" name="Picture 6" descr="Webinar stress in je gezin is besmettelijk rust ook">
            <a:extLst>
              <a:ext uri="{FF2B5EF4-FFF2-40B4-BE49-F238E27FC236}">
                <a16:creationId xmlns:a16="http://schemas.microsoft.com/office/drawing/2014/main" id="{483641BA-7FBD-AEA6-2025-A0DAE27B3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9040"/>
            <a:ext cx="17338675" cy="90083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B450EE97-4E79-18A1-2A45-2971C89382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15" y="6248523"/>
            <a:ext cx="2673106" cy="374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61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A700E7-F118-53BA-33EE-99FE567FB3CA}"/>
              </a:ext>
            </a:extLst>
          </p:cNvPr>
          <p:cNvSpPr>
            <a:spLocks noGrp="1"/>
          </p:cNvSpPr>
          <p:nvPr>
            <p:ph type="title"/>
          </p:nvPr>
        </p:nvSpPr>
        <p:spPr/>
        <p:txBody>
          <a:bodyPr/>
          <a:lstStyle/>
          <a:p>
            <a:r>
              <a:rPr lang="nl-BE" dirty="0"/>
              <a:t>Jouw piratenboot</a:t>
            </a:r>
          </a:p>
        </p:txBody>
      </p:sp>
      <p:sp>
        <p:nvSpPr>
          <p:cNvPr id="3" name="Tijdelijke aanduiding voor inhoud 2">
            <a:extLst>
              <a:ext uri="{FF2B5EF4-FFF2-40B4-BE49-F238E27FC236}">
                <a16:creationId xmlns:a16="http://schemas.microsoft.com/office/drawing/2014/main" id="{1ABCEE25-485D-18C8-F5D3-98CE0439000B}"/>
              </a:ext>
            </a:extLst>
          </p:cNvPr>
          <p:cNvSpPr>
            <a:spLocks noGrp="1"/>
          </p:cNvSpPr>
          <p:nvPr>
            <p:ph idx="1"/>
          </p:nvPr>
        </p:nvSpPr>
        <p:spPr>
          <a:xfrm>
            <a:off x="275662" y="1684198"/>
            <a:ext cx="13868400" cy="6696000"/>
          </a:xfrm>
        </p:spPr>
        <p:txBody>
          <a:bodyPr/>
          <a:lstStyle/>
          <a:p>
            <a:r>
              <a:rPr lang="nl-BE" dirty="0"/>
              <a:t>Maak even de tijd om jouw boot op zee te bekijken</a:t>
            </a:r>
          </a:p>
          <a:p>
            <a:pPr lvl="1"/>
            <a:r>
              <a:rPr lang="nl-BE" dirty="0"/>
              <a:t>Wanneer schiet de matroos in zijn kraaiennest in actie?</a:t>
            </a:r>
          </a:p>
          <a:p>
            <a:pPr lvl="1"/>
            <a:r>
              <a:rPr lang="nl-BE" dirty="0"/>
              <a:t>Merk je dan dat de stuurman onder de indruk is, en je niet meer helder denkt?</a:t>
            </a:r>
          </a:p>
          <a:p>
            <a:pPr lvl="1"/>
            <a:r>
              <a:rPr lang="nl-BE" dirty="0"/>
              <a:t>Wat zijn terugkerende stressmomenten? </a:t>
            </a:r>
          </a:p>
        </p:txBody>
      </p:sp>
      <p:sp>
        <p:nvSpPr>
          <p:cNvPr id="4" name="Tijdelijke aanduiding voor dianummer 3">
            <a:extLst>
              <a:ext uri="{FF2B5EF4-FFF2-40B4-BE49-F238E27FC236}">
                <a16:creationId xmlns:a16="http://schemas.microsoft.com/office/drawing/2014/main" id="{03992D47-218B-1F23-4241-EC2428461E55}"/>
              </a:ext>
            </a:extLst>
          </p:cNvPr>
          <p:cNvSpPr>
            <a:spLocks noGrp="1"/>
          </p:cNvSpPr>
          <p:nvPr>
            <p:ph type="sldNum" sz="quarter" idx="12"/>
          </p:nvPr>
        </p:nvSpPr>
        <p:spPr/>
        <p:txBody>
          <a:bodyPr/>
          <a:lstStyle/>
          <a:p>
            <a:fld id="{7AE184E0-0BD4-4705-A12B-9B71DDE63301}" type="slidenum">
              <a:rPr lang="nl-BE" noProof="0" smtClean="0"/>
              <a:t>10</a:t>
            </a:fld>
            <a:endParaRPr lang="nl-BE" noProof="0" dirty="0"/>
          </a:p>
        </p:txBody>
      </p:sp>
      <p:pic>
        <p:nvPicPr>
          <p:cNvPr id="5" name="Afbeelding 4">
            <a:extLst>
              <a:ext uri="{FF2B5EF4-FFF2-40B4-BE49-F238E27FC236}">
                <a16:creationId xmlns:a16="http://schemas.microsoft.com/office/drawing/2014/main" id="{79117E63-D7F8-2DD3-7BD6-BBB00E46C1DC}"/>
              </a:ext>
            </a:extLst>
          </p:cNvPr>
          <p:cNvPicPr>
            <a:picLocks noChangeAspect="1"/>
          </p:cNvPicPr>
          <p:nvPr/>
        </p:nvPicPr>
        <p:blipFill>
          <a:blip r:embed="rId3"/>
          <a:stretch>
            <a:fillRect/>
          </a:stretch>
        </p:blipFill>
        <p:spPr>
          <a:xfrm rot="5400000">
            <a:off x="14818206" y="3089545"/>
            <a:ext cx="601441" cy="1949730"/>
          </a:xfrm>
          <a:prstGeom prst="rect">
            <a:avLst/>
          </a:prstGeom>
        </p:spPr>
      </p:pic>
      <p:pic>
        <p:nvPicPr>
          <p:cNvPr id="6" name="Afbeelding 5">
            <a:extLst>
              <a:ext uri="{FF2B5EF4-FFF2-40B4-BE49-F238E27FC236}">
                <a16:creationId xmlns:a16="http://schemas.microsoft.com/office/drawing/2014/main" id="{9704533B-2EC4-29FA-9A21-DACE6411F218}"/>
              </a:ext>
            </a:extLst>
          </p:cNvPr>
          <p:cNvPicPr>
            <a:picLocks noChangeAspect="1"/>
          </p:cNvPicPr>
          <p:nvPr/>
        </p:nvPicPr>
        <p:blipFill>
          <a:blip r:embed="rId4"/>
          <a:stretch>
            <a:fillRect/>
          </a:stretch>
        </p:blipFill>
        <p:spPr>
          <a:xfrm rot="16200000">
            <a:off x="13990503" y="5289149"/>
            <a:ext cx="2256845" cy="1675059"/>
          </a:xfrm>
          <a:prstGeom prst="rect">
            <a:avLst/>
          </a:prstGeom>
        </p:spPr>
      </p:pic>
    </p:spTree>
    <p:extLst>
      <p:ext uri="{BB962C8B-B14F-4D97-AF65-F5344CB8AC3E}">
        <p14:creationId xmlns:p14="http://schemas.microsoft.com/office/powerpoint/2010/main" val="3801058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A611BDD-E443-1F36-BC81-F3C080F3B476}"/>
              </a:ext>
            </a:extLst>
          </p:cNvPr>
          <p:cNvPicPr>
            <a:picLocks noChangeAspect="1"/>
          </p:cNvPicPr>
          <p:nvPr/>
        </p:nvPicPr>
        <p:blipFill>
          <a:blip r:embed="rId3"/>
          <a:stretch>
            <a:fillRect/>
          </a:stretch>
        </p:blipFill>
        <p:spPr>
          <a:xfrm rot="16200000">
            <a:off x="7770345" y="-1953039"/>
            <a:ext cx="3224862" cy="9362326"/>
          </a:xfrm>
          <a:prstGeom prst="rect">
            <a:avLst/>
          </a:prstGeom>
          <a:scene3d>
            <a:camera prst="orthographicFront">
              <a:rot lat="0" lon="0" rev="30000"/>
            </a:camera>
            <a:lightRig rig="threePt" dir="t"/>
          </a:scene3d>
        </p:spPr>
      </p:pic>
      <p:sp>
        <p:nvSpPr>
          <p:cNvPr id="7" name="Tekstvak 6">
            <a:extLst>
              <a:ext uri="{FF2B5EF4-FFF2-40B4-BE49-F238E27FC236}">
                <a16:creationId xmlns:a16="http://schemas.microsoft.com/office/drawing/2014/main" id="{CF929556-7225-B7A1-7665-A90A96EC447C}"/>
              </a:ext>
            </a:extLst>
          </p:cNvPr>
          <p:cNvSpPr txBox="1"/>
          <p:nvPr/>
        </p:nvSpPr>
        <p:spPr>
          <a:xfrm>
            <a:off x="4716377" y="4004603"/>
            <a:ext cx="521297" cy="333040"/>
          </a:xfrm>
          <a:prstGeom prst="rect">
            <a:avLst/>
          </a:prstGeom>
          <a:noFill/>
        </p:spPr>
        <p:txBody>
          <a:bodyPr wrap="none" rtlCol="0">
            <a:spAutoFit/>
          </a:bodyPr>
          <a:lstStyle/>
          <a:p>
            <a:r>
              <a:rPr lang="nl-BE" sz="1564" dirty="0">
                <a:solidFill>
                  <a:schemeClr val="tx1">
                    <a:lumMod val="50000"/>
                    <a:lumOff val="50000"/>
                  </a:schemeClr>
                </a:solidFill>
              </a:rPr>
              <a:t>rust</a:t>
            </a:r>
          </a:p>
        </p:txBody>
      </p:sp>
      <p:sp>
        <p:nvSpPr>
          <p:cNvPr id="8" name="Tekstvak 7">
            <a:extLst>
              <a:ext uri="{FF2B5EF4-FFF2-40B4-BE49-F238E27FC236}">
                <a16:creationId xmlns:a16="http://schemas.microsoft.com/office/drawing/2014/main" id="{9FF69E92-C00A-73CA-A4EF-45B15F1CF081}"/>
              </a:ext>
            </a:extLst>
          </p:cNvPr>
          <p:cNvSpPr txBox="1"/>
          <p:nvPr/>
        </p:nvSpPr>
        <p:spPr>
          <a:xfrm>
            <a:off x="6691568" y="2208115"/>
            <a:ext cx="836276" cy="364585"/>
          </a:xfrm>
          <a:prstGeom prst="rect">
            <a:avLst/>
          </a:prstGeom>
          <a:noFill/>
        </p:spPr>
        <p:txBody>
          <a:bodyPr wrap="none" rtlCol="0">
            <a:spAutoFit/>
          </a:bodyPr>
          <a:lstStyle/>
          <a:p>
            <a:r>
              <a:rPr lang="nl-BE" sz="1564" dirty="0">
                <a:solidFill>
                  <a:schemeClr val="tx1">
                    <a:lumMod val="50000"/>
                    <a:lumOff val="50000"/>
                  </a:schemeClr>
                </a:solidFill>
              </a:rPr>
              <a:t>stress</a:t>
            </a:r>
          </a:p>
        </p:txBody>
      </p:sp>
      <p:sp>
        <p:nvSpPr>
          <p:cNvPr id="9" name="Tekstvak 8">
            <a:extLst>
              <a:ext uri="{FF2B5EF4-FFF2-40B4-BE49-F238E27FC236}">
                <a16:creationId xmlns:a16="http://schemas.microsoft.com/office/drawing/2014/main" id="{CB209746-8F28-D2CD-B28B-95CA224C6B49}"/>
              </a:ext>
            </a:extLst>
          </p:cNvPr>
          <p:cNvSpPr txBox="1"/>
          <p:nvPr/>
        </p:nvSpPr>
        <p:spPr>
          <a:xfrm>
            <a:off x="9519585" y="3479970"/>
            <a:ext cx="1009731" cy="333040"/>
          </a:xfrm>
          <a:prstGeom prst="rect">
            <a:avLst/>
          </a:prstGeom>
          <a:noFill/>
        </p:spPr>
        <p:txBody>
          <a:bodyPr wrap="square" rtlCol="0">
            <a:spAutoFit/>
          </a:bodyPr>
          <a:lstStyle/>
          <a:p>
            <a:r>
              <a:rPr lang="nl-BE" sz="1564" dirty="0">
                <a:solidFill>
                  <a:schemeClr val="tx1">
                    <a:lumMod val="50000"/>
                    <a:lumOff val="50000"/>
                  </a:schemeClr>
                </a:solidFill>
              </a:rPr>
              <a:t>herstel</a:t>
            </a:r>
          </a:p>
        </p:txBody>
      </p:sp>
      <p:sp>
        <p:nvSpPr>
          <p:cNvPr id="10" name="Tekstvak 9">
            <a:extLst>
              <a:ext uri="{FF2B5EF4-FFF2-40B4-BE49-F238E27FC236}">
                <a16:creationId xmlns:a16="http://schemas.microsoft.com/office/drawing/2014/main" id="{F912C1F6-472B-3818-A2CD-F112B1C0BF6B}"/>
              </a:ext>
            </a:extLst>
          </p:cNvPr>
          <p:cNvSpPr txBox="1"/>
          <p:nvPr/>
        </p:nvSpPr>
        <p:spPr>
          <a:xfrm>
            <a:off x="13335704" y="4354656"/>
            <a:ext cx="632097" cy="398699"/>
          </a:xfrm>
          <a:prstGeom prst="rect">
            <a:avLst/>
          </a:prstGeom>
          <a:noFill/>
        </p:spPr>
        <p:txBody>
          <a:bodyPr wrap="none" rtlCol="0">
            <a:spAutoFit/>
          </a:bodyPr>
          <a:lstStyle/>
          <a:p>
            <a:r>
              <a:rPr lang="nl-BE" sz="1991" b="1" dirty="0">
                <a:solidFill>
                  <a:schemeClr val="tx1">
                    <a:lumMod val="50000"/>
                    <a:lumOff val="50000"/>
                  </a:schemeClr>
                </a:solidFill>
              </a:rPr>
              <a:t>Tijd</a:t>
            </a:r>
          </a:p>
        </p:txBody>
      </p:sp>
      <p:sp>
        <p:nvSpPr>
          <p:cNvPr id="11" name="Tekstvak 10">
            <a:extLst>
              <a:ext uri="{FF2B5EF4-FFF2-40B4-BE49-F238E27FC236}">
                <a16:creationId xmlns:a16="http://schemas.microsoft.com/office/drawing/2014/main" id="{FB009D07-3FEB-C679-B797-68CDFF1A6A58}"/>
              </a:ext>
            </a:extLst>
          </p:cNvPr>
          <p:cNvSpPr txBox="1"/>
          <p:nvPr/>
        </p:nvSpPr>
        <p:spPr>
          <a:xfrm rot="16200000">
            <a:off x="3110348" y="3245890"/>
            <a:ext cx="2500991" cy="460990"/>
          </a:xfrm>
          <a:prstGeom prst="rect">
            <a:avLst/>
          </a:prstGeom>
          <a:noFill/>
        </p:spPr>
        <p:txBody>
          <a:bodyPr wrap="none" rtlCol="0">
            <a:spAutoFit/>
          </a:bodyPr>
          <a:lstStyle/>
          <a:p>
            <a:r>
              <a:rPr lang="nl-BE" sz="1991" b="1" dirty="0">
                <a:solidFill>
                  <a:schemeClr val="tx1">
                    <a:lumMod val="50000"/>
                    <a:lumOff val="50000"/>
                  </a:schemeClr>
                </a:solidFill>
              </a:rPr>
              <a:t>Amount of stress</a:t>
            </a:r>
          </a:p>
        </p:txBody>
      </p:sp>
      <p:sp>
        <p:nvSpPr>
          <p:cNvPr id="3" name="Tekstvak 2">
            <a:extLst>
              <a:ext uri="{FF2B5EF4-FFF2-40B4-BE49-F238E27FC236}">
                <a16:creationId xmlns:a16="http://schemas.microsoft.com/office/drawing/2014/main" id="{1D5148F1-B974-6B45-5316-E3938C8F3D6F}"/>
              </a:ext>
            </a:extLst>
          </p:cNvPr>
          <p:cNvSpPr txBox="1"/>
          <p:nvPr/>
        </p:nvSpPr>
        <p:spPr>
          <a:xfrm>
            <a:off x="7823756" y="1279655"/>
            <a:ext cx="3498073" cy="398699"/>
          </a:xfrm>
          <a:prstGeom prst="rect">
            <a:avLst/>
          </a:prstGeom>
          <a:noFill/>
        </p:spPr>
        <p:txBody>
          <a:bodyPr wrap="none" rtlCol="0">
            <a:spAutoFit/>
          </a:bodyPr>
          <a:lstStyle/>
          <a:p>
            <a:r>
              <a:rPr lang="nl-BE" sz="1991" u="sng" dirty="0">
                <a:solidFill>
                  <a:schemeClr val="tx1">
                    <a:lumMod val="50000"/>
                    <a:lumOff val="50000"/>
                  </a:schemeClr>
                </a:solidFill>
              </a:rPr>
              <a:t>Stress met voldoende herstel</a:t>
            </a:r>
          </a:p>
        </p:txBody>
      </p:sp>
      <p:sp>
        <p:nvSpPr>
          <p:cNvPr id="2" name="Tekstvak 1">
            <a:extLst>
              <a:ext uri="{FF2B5EF4-FFF2-40B4-BE49-F238E27FC236}">
                <a16:creationId xmlns:a16="http://schemas.microsoft.com/office/drawing/2014/main" id="{AADF1F48-12B3-567E-D516-A16F5FAC71F0}"/>
              </a:ext>
            </a:extLst>
          </p:cNvPr>
          <p:cNvSpPr txBox="1"/>
          <p:nvPr/>
        </p:nvSpPr>
        <p:spPr>
          <a:xfrm>
            <a:off x="10189603" y="2821398"/>
            <a:ext cx="1217000" cy="573747"/>
          </a:xfrm>
          <a:prstGeom prst="rect">
            <a:avLst/>
          </a:prstGeom>
          <a:noFill/>
        </p:spPr>
        <p:txBody>
          <a:bodyPr wrap="none" rtlCol="0">
            <a:spAutoFit/>
          </a:bodyPr>
          <a:lstStyle/>
          <a:p>
            <a:r>
              <a:rPr lang="nl-BE" sz="1564" dirty="0">
                <a:solidFill>
                  <a:schemeClr val="tx1">
                    <a:lumMod val="50000"/>
                    <a:lumOff val="50000"/>
                  </a:schemeClr>
                </a:solidFill>
              </a:rPr>
              <a:t>aanpassing</a:t>
            </a:r>
          </a:p>
          <a:p>
            <a:endParaRPr lang="nl-BE" sz="1564" dirty="0">
              <a:solidFill>
                <a:schemeClr val="tx1">
                  <a:lumMod val="50000"/>
                  <a:lumOff val="50000"/>
                </a:schemeClr>
              </a:solidFill>
            </a:endParaRPr>
          </a:p>
        </p:txBody>
      </p:sp>
      <p:sp>
        <p:nvSpPr>
          <p:cNvPr id="5" name="Titel 1">
            <a:extLst>
              <a:ext uri="{FF2B5EF4-FFF2-40B4-BE49-F238E27FC236}">
                <a16:creationId xmlns:a16="http://schemas.microsoft.com/office/drawing/2014/main" id="{8FE2A7F0-28B9-98BF-6266-5E18BCD1ECAA}"/>
              </a:ext>
            </a:extLst>
          </p:cNvPr>
          <p:cNvSpPr>
            <a:spLocks noGrp="1"/>
          </p:cNvSpPr>
          <p:nvPr>
            <p:ph type="title"/>
          </p:nvPr>
        </p:nvSpPr>
        <p:spPr>
          <a:xfrm>
            <a:off x="830117" y="252000"/>
            <a:ext cx="16508557" cy="863693"/>
          </a:xfrm>
        </p:spPr>
        <p:txBody>
          <a:bodyPr/>
          <a:lstStyle/>
          <a:p>
            <a:r>
              <a:rPr lang="nl-BE" dirty="0"/>
              <a:t>Emotionele flatline?</a:t>
            </a:r>
          </a:p>
        </p:txBody>
      </p:sp>
      <p:sp>
        <p:nvSpPr>
          <p:cNvPr id="14" name="Ovaal 13">
            <a:extLst>
              <a:ext uri="{FF2B5EF4-FFF2-40B4-BE49-F238E27FC236}">
                <a16:creationId xmlns:a16="http://schemas.microsoft.com/office/drawing/2014/main" id="{6EF49672-733E-E296-07E0-286771FFFE11}"/>
              </a:ext>
            </a:extLst>
          </p:cNvPr>
          <p:cNvSpPr/>
          <p:nvPr/>
        </p:nvSpPr>
        <p:spPr>
          <a:xfrm rot="16200000" flipH="1">
            <a:off x="6955269" y="1279471"/>
            <a:ext cx="925849" cy="2586460"/>
          </a:xfrm>
          <a:prstGeom prst="ellipse">
            <a:avLst/>
          </a:prstGeom>
          <a:no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sp>
        <p:nvSpPr>
          <p:cNvPr id="15" name="Ovaal 14">
            <a:extLst>
              <a:ext uri="{FF2B5EF4-FFF2-40B4-BE49-F238E27FC236}">
                <a16:creationId xmlns:a16="http://schemas.microsoft.com/office/drawing/2014/main" id="{7BDFDF21-28F1-1DC7-8BF2-F51E1965ACA0}"/>
              </a:ext>
            </a:extLst>
          </p:cNvPr>
          <p:cNvSpPr/>
          <p:nvPr/>
        </p:nvSpPr>
        <p:spPr>
          <a:xfrm rot="18539669" flipH="1">
            <a:off x="8489455" y="2162604"/>
            <a:ext cx="925849" cy="2586460"/>
          </a:xfrm>
          <a:prstGeom prst="ellipse">
            <a:avLst/>
          </a:prstGeom>
          <a:no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sp>
        <p:nvSpPr>
          <p:cNvPr id="22" name="Tekstvak 21">
            <a:extLst>
              <a:ext uri="{FF2B5EF4-FFF2-40B4-BE49-F238E27FC236}">
                <a16:creationId xmlns:a16="http://schemas.microsoft.com/office/drawing/2014/main" id="{435DCB07-5392-B16F-8471-EDA6C45BF90A}"/>
              </a:ext>
            </a:extLst>
          </p:cNvPr>
          <p:cNvSpPr txBox="1"/>
          <p:nvPr/>
        </p:nvSpPr>
        <p:spPr>
          <a:xfrm rot="16200000">
            <a:off x="3151391" y="3364323"/>
            <a:ext cx="2515432" cy="398699"/>
          </a:xfrm>
          <a:prstGeom prst="rect">
            <a:avLst/>
          </a:prstGeom>
          <a:solidFill>
            <a:schemeClr val="bg1"/>
          </a:solidFill>
        </p:spPr>
        <p:txBody>
          <a:bodyPr wrap="none" rtlCol="0">
            <a:spAutoFit/>
          </a:bodyPr>
          <a:lstStyle/>
          <a:p>
            <a:r>
              <a:rPr lang="nl-BE" sz="1991" b="1" dirty="0">
                <a:solidFill>
                  <a:schemeClr val="tx1">
                    <a:lumMod val="50000"/>
                    <a:lumOff val="50000"/>
                  </a:schemeClr>
                </a:solidFill>
              </a:rPr>
              <a:t>Hoeveelheid stress</a:t>
            </a:r>
          </a:p>
        </p:txBody>
      </p:sp>
      <p:pic>
        <p:nvPicPr>
          <p:cNvPr id="7170" name="Picture 2" descr="zen">
            <a:extLst>
              <a:ext uri="{FF2B5EF4-FFF2-40B4-BE49-F238E27FC236}">
                <a16:creationId xmlns:a16="http://schemas.microsoft.com/office/drawing/2014/main" id="{9E4D1BBC-F30E-6546-317E-F04991CE3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1881" y="116174"/>
            <a:ext cx="4796424" cy="319916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eer Tekengebied 1 kopie 2">
            <a:extLst>
              <a:ext uri="{FF2B5EF4-FFF2-40B4-BE49-F238E27FC236}">
                <a16:creationId xmlns:a16="http://schemas.microsoft.com/office/drawing/2014/main" id="{2945A2ED-23C4-F095-6A5A-BB1410349D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397" r="27166"/>
          <a:stretch/>
        </p:blipFill>
        <p:spPr bwMode="auto">
          <a:xfrm>
            <a:off x="532652" y="1497098"/>
            <a:ext cx="2736596" cy="3222345"/>
          </a:xfrm>
          <a:prstGeom prst="rect">
            <a:avLst/>
          </a:prstGeom>
          <a:noFill/>
          <a:extLst>
            <a:ext uri="{909E8E84-426E-40DD-AFC4-6F175D3DCCD1}">
              <a14:hiddenFill xmlns:a14="http://schemas.microsoft.com/office/drawing/2010/main">
                <a:solidFill>
                  <a:srgbClr val="FFFFFF"/>
                </a:solidFill>
              </a14:hiddenFill>
            </a:ext>
          </a:extLst>
        </p:spPr>
      </p:pic>
      <p:sp>
        <p:nvSpPr>
          <p:cNvPr id="29" name="Tekstvak 28">
            <a:extLst>
              <a:ext uri="{FF2B5EF4-FFF2-40B4-BE49-F238E27FC236}">
                <a16:creationId xmlns:a16="http://schemas.microsoft.com/office/drawing/2014/main" id="{FD80652B-5310-6793-594F-72216A2ECAE8}"/>
              </a:ext>
            </a:extLst>
          </p:cNvPr>
          <p:cNvSpPr txBox="1"/>
          <p:nvPr/>
        </p:nvSpPr>
        <p:spPr>
          <a:xfrm>
            <a:off x="348136" y="4410892"/>
            <a:ext cx="3436749" cy="973215"/>
          </a:xfrm>
          <a:prstGeom prst="rect">
            <a:avLst/>
          </a:prstGeom>
          <a:noFill/>
        </p:spPr>
        <p:txBody>
          <a:bodyPr wrap="square" rtlCol="0">
            <a:spAutoFit/>
          </a:bodyPr>
          <a:lstStyle/>
          <a:p>
            <a:pPr algn="l">
              <a:lnSpc>
                <a:spcPct val="120000"/>
              </a:lnSpc>
            </a:pPr>
            <a:r>
              <a:rPr lang="nl-BE" sz="2500" dirty="0"/>
              <a:t>Ingenieuze systemen in ons lichaam</a:t>
            </a:r>
          </a:p>
        </p:txBody>
      </p:sp>
      <p:pic>
        <p:nvPicPr>
          <p:cNvPr id="19" name="Picture 2" descr="Easy Hack for Picking Up Toys Fast - Life is Sweeter By Design">
            <a:extLst>
              <a:ext uri="{FF2B5EF4-FFF2-40B4-BE49-F238E27FC236}">
                <a16:creationId xmlns:a16="http://schemas.microsoft.com/office/drawing/2014/main" id="{3F5F6A21-ACBE-B19B-CEA0-2A9FFEA62D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457" y="5098264"/>
            <a:ext cx="6814697" cy="4543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40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17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ep 11">
            <a:extLst>
              <a:ext uri="{FF2B5EF4-FFF2-40B4-BE49-F238E27FC236}">
                <a16:creationId xmlns:a16="http://schemas.microsoft.com/office/drawing/2014/main" id="{226C4D9A-03C5-E1DE-C60E-F1EE3968139B}"/>
              </a:ext>
            </a:extLst>
          </p:cNvPr>
          <p:cNvGrpSpPr/>
          <p:nvPr/>
        </p:nvGrpSpPr>
        <p:grpSpPr>
          <a:xfrm>
            <a:off x="4122812" y="1115693"/>
            <a:ext cx="10427949" cy="7853624"/>
            <a:chOff x="4122812" y="1837444"/>
            <a:chExt cx="9018881" cy="7174111"/>
          </a:xfrm>
        </p:grpSpPr>
        <p:pic>
          <p:nvPicPr>
            <p:cNvPr id="6" name="Afbeelding 5">
              <a:extLst>
                <a:ext uri="{FF2B5EF4-FFF2-40B4-BE49-F238E27FC236}">
                  <a16:creationId xmlns:a16="http://schemas.microsoft.com/office/drawing/2014/main" id="{0A611BDD-E443-1F36-BC81-F3C080F3B476}"/>
                </a:ext>
              </a:extLst>
            </p:cNvPr>
            <p:cNvPicPr>
              <a:picLocks noChangeAspect="1"/>
            </p:cNvPicPr>
            <p:nvPr/>
          </p:nvPicPr>
          <p:blipFill>
            <a:blip r:embed="rId3"/>
            <a:stretch>
              <a:fillRect/>
            </a:stretch>
          </p:blipFill>
          <p:spPr>
            <a:xfrm rot="16200000">
              <a:off x="7199108" y="-738261"/>
              <a:ext cx="2945840" cy="8097249"/>
            </a:xfrm>
            <a:prstGeom prst="rect">
              <a:avLst/>
            </a:prstGeom>
            <a:scene3d>
              <a:camera prst="orthographicFront">
                <a:rot lat="0" lon="0" rev="30000"/>
              </a:camera>
              <a:lightRig rig="threePt" dir="t"/>
            </a:scene3d>
          </p:spPr>
        </p:pic>
        <p:sp>
          <p:nvSpPr>
            <p:cNvPr id="7" name="Tekstvak 6">
              <a:extLst>
                <a:ext uri="{FF2B5EF4-FFF2-40B4-BE49-F238E27FC236}">
                  <a16:creationId xmlns:a16="http://schemas.microsoft.com/office/drawing/2014/main" id="{CF929556-7225-B7A1-7665-A90A96EC447C}"/>
                </a:ext>
              </a:extLst>
            </p:cNvPr>
            <p:cNvSpPr txBox="1"/>
            <p:nvPr/>
          </p:nvSpPr>
          <p:spPr>
            <a:xfrm>
              <a:off x="4636172" y="4476399"/>
              <a:ext cx="450857" cy="304225"/>
            </a:xfrm>
            <a:prstGeom prst="rect">
              <a:avLst/>
            </a:prstGeom>
            <a:noFill/>
          </p:spPr>
          <p:txBody>
            <a:bodyPr wrap="none" rtlCol="0">
              <a:spAutoFit/>
            </a:bodyPr>
            <a:lstStyle/>
            <a:p>
              <a:r>
                <a:rPr lang="nl-BE" sz="1564" dirty="0">
                  <a:solidFill>
                    <a:schemeClr val="tx1">
                      <a:lumMod val="50000"/>
                      <a:lumOff val="50000"/>
                    </a:schemeClr>
                  </a:solidFill>
                </a:rPr>
                <a:t>rust</a:t>
              </a:r>
            </a:p>
          </p:txBody>
        </p:sp>
        <p:sp>
          <p:nvSpPr>
            <p:cNvPr id="8" name="Tekstvak 7">
              <a:extLst>
                <a:ext uri="{FF2B5EF4-FFF2-40B4-BE49-F238E27FC236}">
                  <a16:creationId xmlns:a16="http://schemas.microsoft.com/office/drawing/2014/main" id="{9FF69E92-C00A-73CA-A4EF-45B15F1CF081}"/>
                </a:ext>
              </a:extLst>
            </p:cNvPr>
            <p:cNvSpPr txBox="1"/>
            <p:nvPr/>
          </p:nvSpPr>
          <p:spPr>
            <a:xfrm>
              <a:off x="6344467" y="2835347"/>
              <a:ext cx="723275" cy="333040"/>
            </a:xfrm>
            <a:prstGeom prst="rect">
              <a:avLst/>
            </a:prstGeom>
            <a:noFill/>
          </p:spPr>
          <p:txBody>
            <a:bodyPr wrap="none" rtlCol="0">
              <a:spAutoFit/>
            </a:bodyPr>
            <a:lstStyle/>
            <a:p>
              <a:r>
                <a:rPr lang="nl-BE" sz="1564" dirty="0">
                  <a:solidFill>
                    <a:schemeClr val="tx1">
                      <a:lumMod val="50000"/>
                      <a:lumOff val="50000"/>
                    </a:schemeClr>
                  </a:solidFill>
                </a:rPr>
                <a:t>stress</a:t>
              </a:r>
            </a:p>
          </p:txBody>
        </p:sp>
        <p:sp>
          <p:nvSpPr>
            <p:cNvPr id="9" name="Tekstvak 8">
              <a:extLst>
                <a:ext uri="{FF2B5EF4-FFF2-40B4-BE49-F238E27FC236}">
                  <a16:creationId xmlns:a16="http://schemas.microsoft.com/office/drawing/2014/main" id="{CB209746-8F28-D2CD-B28B-95CA224C6B49}"/>
                </a:ext>
              </a:extLst>
            </p:cNvPr>
            <p:cNvSpPr txBox="1"/>
            <p:nvPr/>
          </p:nvSpPr>
          <p:spPr>
            <a:xfrm>
              <a:off x="8790350" y="3997158"/>
              <a:ext cx="873292" cy="304225"/>
            </a:xfrm>
            <a:prstGeom prst="rect">
              <a:avLst/>
            </a:prstGeom>
            <a:noFill/>
          </p:spPr>
          <p:txBody>
            <a:bodyPr wrap="square" rtlCol="0">
              <a:spAutoFit/>
            </a:bodyPr>
            <a:lstStyle/>
            <a:p>
              <a:r>
                <a:rPr lang="nl-BE" sz="1564" dirty="0">
                  <a:solidFill>
                    <a:schemeClr val="tx1">
                      <a:lumMod val="50000"/>
                      <a:lumOff val="50000"/>
                    </a:schemeClr>
                  </a:solidFill>
                </a:rPr>
                <a:t>herstel</a:t>
              </a:r>
            </a:p>
          </p:txBody>
        </p:sp>
        <p:sp>
          <p:nvSpPr>
            <p:cNvPr id="10" name="Tekstvak 9">
              <a:extLst>
                <a:ext uri="{FF2B5EF4-FFF2-40B4-BE49-F238E27FC236}">
                  <a16:creationId xmlns:a16="http://schemas.microsoft.com/office/drawing/2014/main" id="{F912C1F6-472B-3818-A2CD-F112B1C0BF6B}"/>
                </a:ext>
              </a:extLst>
            </p:cNvPr>
            <p:cNvSpPr txBox="1"/>
            <p:nvPr/>
          </p:nvSpPr>
          <p:spPr>
            <a:xfrm>
              <a:off x="12090819" y="4796165"/>
              <a:ext cx="546685" cy="364203"/>
            </a:xfrm>
            <a:prstGeom prst="rect">
              <a:avLst/>
            </a:prstGeom>
            <a:noFill/>
          </p:spPr>
          <p:txBody>
            <a:bodyPr wrap="none" rtlCol="0">
              <a:spAutoFit/>
            </a:bodyPr>
            <a:lstStyle/>
            <a:p>
              <a:r>
                <a:rPr lang="nl-BE" sz="1991" b="1" dirty="0">
                  <a:solidFill>
                    <a:schemeClr val="tx1">
                      <a:lumMod val="50000"/>
                      <a:lumOff val="50000"/>
                    </a:schemeClr>
                  </a:solidFill>
                </a:rPr>
                <a:t>Tijd</a:t>
              </a:r>
            </a:p>
          </p:txBody>
        </p:sp>
        <p:sp>
          <p:nvSpPr>
            <p:cNvPr id="11" name="Tekstvak 10">
              <a:extLst>
                <a:ext uri="{FF2B5EF4-FFF2-40B4-BE49-F238E27FC236}">
                  <a16:creationId xmlns:a16="http://schemas.microsoft.com/office/drawing/2014/main" id="{FB009D07-3FEB-C679-B797-68CDFF1A6A58}"/>
                </a:ext>
              </a:extLst>
            </p:cNvPr>
            <p:cNvSpPr txBox="1"/>
            <p:nvPr/>
          </p:nvSpPr>
          <p:spPr>
            <a:xfrm rot="16200000">
              <a:off x="3186380" y="3794534"/>
              <a:ext cx="2284600" cy="398699"/>
            </a:xfrm>
            <a:prstGeom prst="rect">
              <a:avLst/>
            </a:prstGeom>
            <a:noFill/>
          </p:spPr>
          <p:txBody>
            <a:bodyPr wrap="none" rtlCol="0">
              <a:spAutoFit/>
            </a:bodyPr>
            <a:lstStyle/>
            <a:p>
              <a:r>
                <a:rPr lang="nl-BE" sz="1991" b="1" dirty="0">
                  <a:solidFill>
                    <a:schemeClr val="tx1">
                      <a:lumMod val="50000"/>
                      <a:lumOff val="50000"/>
                    </a:schemeClr>
                  </a:solidFill>
                </a:rPr>
                <a:t>Amount of stress</a:t>
              </a:r>
            </a:p>
          </p:txBody>
        </p:sp>
        <p:pic>
          <p:nvPicPr>
            <p:cNvPr id="16" name="Afbeelding 15">
              <a:extLst>
                <a:ext uri="{FF2B5EF4-FFF2-40B4-BE49-F238E27FC236}">
                  <a16:creationId xmlns:a16="http://schemas.microsoft.com/office/drawing/2014/main" id="{92A2A71C-5CBD-6127-FD1A-318EEE6C96D2}"/>
                </a:ext>
              </a:extLst>
            </p:cNvPr>
            <p:cNvPicPr>
              <a:picLocks noChangeAspect="1"/>
            </p:cNvPicPr>
            <p:nvPr/>
          </p:nvPicPr>
          <p:blipFill>
            <a:blip r:embed="rId4"/>
            <a:stretch>
              <a:fillRect/>
            </a:stretch>
          </p:blipFill>
          <p:spPr>
            <a:xfrm rot="16200000">
              <a:off x="7301194" y="3285639"/>
              <a:ext cx="2765031" cy="8073888"/>
            </a:xfrm>
            <a:prstGeom prst="rect">
              <a:avLst/>
            </a:prstGeom>
            <a:scene3d>
              <a:camera prst="orthographicFront">
                <a:rot lat="0" lon="0" rev="30000"/>
              </a:camera>
              <a:lightRig rig="threePt" dir="t"/>
            </a:scene3d>
          </p:spPr>
        </p:pic>
        <p:sp>
          <p:nvSpPr>
            <p:cNvPr id="17" name="Tekstvak 16">
              <a:extLst>
                <a:ext uri="{FF2B5EF4-FFF2-40B4-BE49-F238E27FC236}">
                  <a16:creationId xmlns:a16="http://schemas.microsoft.com/office/drawing/2014/main" id="{30FCF9A7-8655-ED13-E837-9D045534B384}"/>
                </a:ext>
              </a:extLst>
            </p:cNvPr>
            <p:cNvSpPr txBox="1"/>
            <p:nvPr/>
          </p:nvSpPr>
          <p:spPr>
            <a:xfrm>
              <a:off x="12299508" y="8363122"/>
              <a:ext cx="842185" cy="364203"/>
            </a:xfrm>
            <a:prstGeom prst="rect">
              <a:avLst/>
            </a:prstGeom>
            <a:noFill/>
          </p:spPr>
          <p:txBody>
            <a:bodyPr wrap="square" rtlCol="0">
              <a:spAutoFit/>
            </a:bodyPr>
            <a:lstStyle/>
            <a:p>
              <a:r>
                <a:rPr lang="nl-BE" sz="1991" b="1" dirty="0">
                  <a:solidFill>
                    <a:schemeClr val="tx1">
                      <a:lumMod val="50000"/>
                      <a:lumOff val="50000"/>
                    </a:schemeClr>
                  </a:solidFill>
                </a:rPr>
                <a:t>Tijd</a:t>
              </a:r>
            </a:p>
          </p:txBody>
        </p:sp>
        <p:sp>
          <p:nvSpPr>
            <p:cNvPr id="18" name="Tekstvak 17">
              <a:extLst>
                <a:ext uri="{FF2B5EF4-FFF2-40B4-BE49-F238E27FC236}">
                  <a16:creationId xmlns:a16="http://schemas.microsoft.com/office/drawing/2014/main" id="{E32BD6B6-89BC-55DD-B3A1-B185B201532D}"/>
                </a:ext>
              </a:extLst>
            </p:cNvPr>
            <p:cNvSpPr txBox="1"/>
            <p:nvPr/>
          </p:nvSpPr>
          <p:spPr>
            <a:xfrm rot="16200000">
              <a:off x="3179862" y="7669905"/>
              <a:ext cx="2284600" cy="398699"/>
            </a:xfrm>
            <a:prstGeom prst="rect">
              <a:avLst/>
            </a:prstGeom>
            <a:noFill/>
          </p:spPr>
          <p:txBody>
            <a:bodyPr wrap="none" rtlCol="0">
              <a:spAutoFit/>
            </a:bodyPr>
            <a:lstStyle/>
            <a:p>
              <a:r>
                <a:rPr lang="nl-BE" sz="1991" b="1" dirty="0">
                  <a:solidFill>
                    <a:schemeClr val="tx1">
                      <a:lumMod val="50000"/>
                      <a:lumOff val="50000"/>
                    </a:schemeClr>
                  </a:solidFill>
                </a:rPr>
                <a:t>Amount of stress</a:t>
              </a:r>
            </a:p>
          </p:txBody>
        </p:sp>
        <p:sp>
          <p:nvSpPr>
            <p:cNvPr id="20" name="Tekstvak 19">
              <a:extLst>
                <a:ext uri="{FF2B5EF4-FFF2-40B4-BE49-F238E27FC236}">
                  <a16:creationId xmlns:a16="http://schemas.microsoft.com/office/drawing/2014/main" id="{FFD7FE11-F4B2-BDFB-D5E9-6322A22519E1}"/>
                </a:ext>
              </a:extLst>
            </p:cNvPr>
            <p:cNvSpPr txBox="1"/>
            <p:nvPr/>
          </p:nvSpPr>
          <p:spPr>
            <a:xfrm>
              <a:off x="6739779" y="6687687"/>
              <a:ext cx="683772" cy="304225"/>
            </a:xfrm>
            <a:prstGeom prst="rect">
              <a:avLst/>
            </a:prstGeom>
            <a:noFill/>
          </p:spPr>
          <p:txBody>
            <a:bodyPr wrap="none" rtlCol="0">
              <a:spAutoFit/>
            </a:bodyPr>
            <a:lstStyle/>
            <a:p>
              <a:r>
                <a:rPr lang="nl-BE" sz="1564" dirty="0">
                  <a:solidFill>
                    <a:schemeClr val="tx1">
                      <a:lumMod val="50000"/>
                      <a:lumOff val="50000"/>
                    </a:schemeClr>
                  </a:solidFill>
                </a:rPr>
                <a:t>herstel</a:t>
              </a:r>
            </a:p>
          </p:txBody>
        </p:sp>
        <p:sp>
          <p:nvSpPr>
            <p:cNvPr id="21" name="Tekstvak 20">
              <a:extLst>
                <a:ext uri="{FF2B5EF4-FFF2-40B4-BE49-F238E27FC236}">
                  <a16:creationId xmlns:a16="http://schemas.microsoft.com/office/drawing/2014/main" id="{A255542F-AC34-F873-B0DE-933F14B97EE7}"/>
                </a:ext>
              </a:extLst>
            </p:cNvPr>
            <p:cNvSpPr txBox="1"/>
            <p:nvPr/>
          </p:nvSpPr>
          <p:spPr>
            <a:xfrm>
              <a:off x="7595269" y="7881178"/>
              <a:ext cx="450857" cy="304225"/>
            </a:xfrm>
            <a:prstGeom prst="rect">
              <a:avLst/>
            </a:prstGeom>
            <a:noFill/>
          </p:spPr>
          <p:txBody>
            <a:bodyPr wrap="none" rtlCol="0">
              <a:spAutoFit/>
            </a:bodyPr>
            <a:lstStyle/>
            <a:p>
              <a:r>
                <a:rPr lang="nl-BE" sz="1564" dirty="0">
                  <a:solidFill>
                    <a:schemeClr val="tx1">
                      <a:lumMod val="50000"/>
                      <a:lumOff val="50000"/>
                    </a:schemeClr>
                  </a:solidFill>
                </a:rPr>
                <a:t>rust</a:t>
              </a:r>
            </a:p>
          </p:txBody>
        </p:sp>
        <p:sp>
          <p:nvSpPr>
            <p:cNvPr id="3" name="Tekstvak 2">
              <a:extLst>
                <a:ext uri="{FF2B5EF4-FFF2-40B4-BE49-F238E27FC236}">
                  <a16:creationId xmlns:a16="http://schemas.microsoft.com/office/drawing/2014/main" id="{1D5148F1-B974-6B45-5316-E3938C8F3D6F}"/>
                </a:ext>
              </a:extLst>
            </p:cNvPr>
            <p:cNvSpPr txBox="1"/>
            <p:nvPr/>
          </p:nvSpPr>
          <p:spPr>
            <a:xfrm>
              <a:off x="7323669" y="1987220"/>
              <a:ext cx="3025399" cy="364203"/>
            </a:xfrm>
            <a:prstGeom prst="rect">
              <a:avLst/>
            </a:prstGeom>
            <a:noFill/>
          </p:spPr>
          <p:txBody>
            <a:bodyPr wrap="none" rtlCol="0">
              <a:spAutoFit/>
            </a:bodyPr>
            <a:lstStyle/>
            <a:p>
              <a:r>
                <a:rPr lang="nl-BE" sz="1991" u="sng" dirty="0">
                  <a:solidFill>
                    <a:schemeClr val="tx1">
                      <a:lumMod val="50000"/>
                      <a:lumOff val="50000"/>
                    </a:schemeClr>
                  </a:solidFill>
                </a:rPr>
                <a:t>Stress met voldoende herstel</a:t>
              </a:r>
            </a:p>
          </p:txBody>
        </p:sp>
        <p:sp>
          <p:nvSpPr>
            <p:cNvPr id="4" name="Tekstvak 3">
              <a:extLst>
                <a:ext uri="{FF2B5EF4-FFF2-40B4-BE49-F238E27FC236}">
                  <a16:creationId xmlns:a16="http://schemas.microsoft.com/office/drawing/2014/main" id="{7BB54662-27C0-6EA0-108E-553779FD2362}"/>
                </a:ext>
              </a:extLst>
            </p:cNvPr>
            <p:cNvSpPr txBox="1"/>
            <p:nvPr/>
          </p:nvSpPr>
          <p:spPr>
            <a:xfrm>
              <a:off x="7283359" y="5926975"/>
              <a:ext cx="2556797" cy="364203"/>
            </a:xfrm>
            <a:prstGeom prst="rect">
              <a:avLst/>
            </a:prstGeom>
            <a:noFill/>
          </p:spPr>
          <p:txBody>
            <a:bodyPr wrap="none" rtlCol="0">
              <a:spAutoFit/>
            </a:bodyPr>
            <a:lstStyle/>
            <a:p>
              <a:r>
                <a:rPr lang="nl-BE" sz="1991" u="sng" dirty="0">
                  <a:solidFill>
                    <a:schemeClr val="tx1">
                      <a:lumMod val="50000"/>
                      <a:lumOff val="50000"/>
                    </a:schemeClr>
                  </a:solidFill>
                </a:rPr>
                <a:t>Stress met geen herstel</a:t>
              </a:r>
            </a:p>
          </p:txBody>
        </p:sp>
        <p:sp>
          <p:nvSpPr>
            <p:cNvPr id="2" name="Tekstvak 1">
              <a:extLst>
                <a:ext uri="{FF2B5EF4-FFF2-40B4-BE49-F238E27FC236}">
                  <a16:creationId xmlns:a16="http://schemas.microsoft.com/office/drawing/2014/main" id="{AADF1F48-12B3-567E-D516-A16F5FAC71F0}"/>
                </a:ext>
              </a:extLst>
            </p:cNvPr>
            <p:cNvSpPr txBox="1"/>
            <p:nvPr/>
          </p:nvSpPr>
          <p:spPr>
            <a:xfrm>
              <a:off x="9369833" y="3395568"/>
              <a:ext cx="1052554" cy="524105"/>
            </a:xfrm>
            <a:prstGeom prst="rect">
              <a:avLst/>
            </a:prstGeom>
            <a:noFill/>
          </p:spPr>
          <p:txBody>
            <a:bodyPr wrap="none" rtlCol="0">
              <a:spAutoFit/>
            </a:bodyPr>
            <a:lstStyle/>
            <a:p>
              <a:r>
                <a:rPr lang="nl-BE" sz="1564" dirty="0">
                  <a:solidFill>
                    <a:schemeClr val="tx1">
                      <a:lumMod val="50000"/>
                      <a:lumOff val="50000"/>
                    </a:schemeClr>
                  </a:solidFill>
                </a:rPr>
                <a:t>aanpassing</a:t>
              </a:r>
            </a:p>
            <a:p>
              <a:endParaRPr lang="nl-BE" sz="1564" dirty="0">
                <a:solidFill>
                  <a:schemeClr val="tx1">
                    <a:lumMod val="50000"/>
                    <a:lumOff val="50000"/>
                  </a:schemeClr>
                </a:solidFill>
              </a:endParaRPr>
            </a:p>
          </p:txBody>
        </p:sp>
      </p:grpSp>
      <p:sp>
        <p:nvSpPr>
          <p:cNvPr id="5" name="Titel 1">
            <a:extLst>
              <a:ext uri="{FF2B5EF4-FFF2-40B4-BE49-F238E27FC236}">
                <a16:creationId xmlns:a16="http://schemas.microsoft.com/office/drawing/2014/main" id="{8FE2A7F0-28B9-98BF-6266-5E18BCD1ECAA}"/>
              </a:ext>
            </a:extLst>
          </p:cNvPr>
          <p:cNvSpPr>
            <a:spLocks noGrp="1"/>
          </p:cNvSpPr>
          <p:nvPr>
            <p:ph type="title"/>
          </p:nvPr>
        </p:nvSpPr>
        <p:spPr>
          <a:xfrm>
            <a:off x="830117" y="252000"/>
            <a:ext cx="16508557" cy="863693"/>
          </a:xfrm>
        </p:spPr>
        <p:txBody>
          <a:bodyPr/>
          <a:lstStyle/>
          <a:p>
            <a:r>
              <a:rPr lang="nl-BE" dirty="0"/>
              <a:t>Emotionele flatline?</a:t>
            </a:r>
          </a:p>
        </p:txBody>
      </p:sp>
      <p:sp>
        <p:nvSpPr>
          <p:cNvPr id="14" name="Ovaal 13">
            <a:extLst>
              <a:ext uri="{FF2B5EF4-FFF2-40B4-BE49-F238E27FC236}">
                <a16:creationId xmlns:a16="http://schemas.microsoft.com/office/drawing/2014/main" id="{6EF49672-733E-E296-07E0-286771FFFE11}"/>
              </a:ext>
            </a:extLst>
          </p:cNvPr>
          <p:cNvSpPr/>
          <p:nvPr/>
        </p:nvSpPr>
        <p:spPr>
          <a:xfrm rot="16200000" flipH="1">
            <a:off x="6955269" y="1279471"/>
            <a:ext cx="925849" cy="2586460"/>
          </a:xfrm>
          <a:prstGeom prst="ellipse">
            <a:avLst/>
          </a:prstGeom>
          <a:no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sp>
        <p:nvSpPr>
          <p:cNvPr id="15" name="Ovaal 14">
            <a:extLst>
              <a:ext uri="{FF2B5EF4-FFF2-40B4-BE49-F238E27FC236}">
                <a16:creationId xmlns:a16="http://schemas.microsoft.com/office/drawing/2014/main" id="{7BDFDF21-28F1-1DC7-8BF2-F51E1965ACA0}"/>
              </a:ext>
            </a:extLst>
          </p:cNvPr>
          <p:cNvSpPr/>
          <p:nvPr/>
        </p:nvSpPr>
        <p:spPr>
          <a:xfrm rot="18539669" flipH="1">
            <a:off x="8489455" y="2162604"/>
            <a:ext cx="925849" cy="2586460"/>
          </a:xfrm>
          <a:prstGeom prst="ellipse">
            <a:avLst/>
          </a:prstGeom>
          <a:no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sp>
        <p:nvSpPr>
          <p:cNvPr id="22" name="Tekstvak 21">
            <a:extLst>
              <a:ext uri="{FF2B5EF4-FFF2-40B4-BE49-F238E27FC236}">
                <a16:creationId xmlns:a16="http://schemas.microsoft.com/office/drawing/2014/main" id="{435DCB07-5392-B16F-8471-EDA6C45BF90A}"/>
              </a:ext>
            </a:extLst>
          </p:cNvPr>
          <p:cNvSpPr txBox="1"/>
          <p:nvPr/>
        </p:nvSpPr>
        <p:spPr>
          <a:xfrm rot="16200000">
            <a:off x="3151391" y="3364323"/>
            <a:ext cx="2515432" cy="398699"/>
          </a:xfrm>
          <a:prstGeom prst="rect">
            <a:avLst/>
          </a:prstGeom>
          <a:solidFill>
            <a:schemeClr val="bg1"/>
          </a:solidFill>
        </p:spPr>
        <p:txBody>
          <a:bodyPr wrap="none" rtlCol="0">
            <a:spAutoFit/>
          </a:bodyPr>
          <a:lstStyle/>
          <a:p>
            <a:r>
              <a:rPr lang="nl-BE" sz="1991" b="1" dirty="0">
                <a:solidFill>
                  <a:schemeClr val="tx1">
                    <a:lumMod val="50000"/>
                    <a:lumOff val="50000"/>
                  </a:schemeClr>
                </a:solidFill>
              </a:rPr>
              <a:t>Hoeveelheid stress</a:t>
            </a:r>
          </a:p>
        </p:txBody>
      </p:sp>
      <p:sp>
        <p:nvSpPr>
          <p:cNvPr id="26" name="Tekstvak 25">
            <a:extLst>
              <a:ext uri="{FF2B5EF4-FFF2-40B4-BE49-F238E27FC236}">
                <a16:creationId xmlns:a16="http://schemas.microsoft.com/office/drawing/2014/main" id="{57EC90BE-4A06-6D58-FFC1-AE01C760D784}"/>
              </a:ext>
            </a:extLst>
          </p:cNvPr>
          <p:cNvSpPr txBox="1"/>
          <p:nvPr/>
        </p:nvSpPr>
        <p:spPr>
          <a:xfrm rot="16200000">
            <a:off x="3151391" y="7611607"/>
            <a:ext cx="2515432" cy="398699"/>
          </a:xfrm>
          <a:prstGeom prst="rect">
            <a:avLst/>
          </a:prstGeom>
          <a:solidFill>
            <a:schemeClr val="bg1"/>
          </a:solidFill>
        </p:spPr>
        <p:txBody>
          <a:bodyPr wrap="none" rtlCol="0">
            <a:spAutoFit/>
          </a:bodyPr>
          <a:lstStyle/>
          <a:p>
            <a:r>
              <a:rPr lang="nl-BE" sz="1991" b="1" dirty="0">
                <a:solidFill>
                  <a:schemeClr val="tx1">
                    <a:lumMod val="50000"/>
                    <a:lumOff val="50000"/>
                  </a:schemeClr>
                </a:solidFill>
              </a:rPr>
              <a:t>Hoeveelheid stress</a:t>
            </a:r>
          </a:p>
        </p:txBody>
      </p:sp>
      <p:sp>
        <p:nvSpPr>
          <p:cNvPr id="27" name="Tekstvak 26">
            <a:extLst>
              <a:ext uri="{FF2B5EF4-FFF2-40B4-BE49-F238E27FC236}">
                <a16:creationId xmlns:a16="http://schemas.microsoft.com/office/drawing/2014/main" id="{35AE6B4B-B2A2-0AFA-CD65-01027C2C9D34}"/>
              </a:ext>
            </a:extLst>
          </p:cNvPr>
          <p:cNvSpPr txBox="1"/>
          <p:nvPr/>
        </p:nvSpPr>
        <p:spPr>
          <a:xfrm>
            <a:off x="5111431" y="8078829"/>
            <a:ext cx="551016" cy="333040"/>
          </a:xfrm>
          <a:prstGeom prst="rect">
            <a:avLst/>
          </a:prstGeom>
          <a:solidFill>
            <a:schemeClr val="bg1"/>
          </a:solidFill>
        </p:spPr>
        <p:txBody>
          <a:bodyPr wrap="square" rtlCol="0">
            <a:spAutoFit/>
          </a:bodyPr>
          <a:lstStyle/>
          <a:p>
            <a:r>
              <a:rPr lang="nl-BE" sz="1564" dirty="0">
                <a:solidFill>
                  <a:schemeClr val="tx1">
                    <a:lumMod val="50000"/>
                    <a:lumOff val="50000"/>
                  </a:schemeClr>
                </a:solidFill>
              </a:rPr>
              <a:t>rust</a:t>
            </a:r>
          </a:p>
        </p:txBody>
      </p:sp>
      <p:sp>
        <p:nvSpPr>
          <p:cNvPr id="13" name="Rechthoek 12">
            <a:extLst>
              <a:ext uri="{FF2B5EF4-FFF2-40B4-BE49-F238E27FC236}">
                <a16:creationId xmlns:a16="http://schemas.microsoft.com/office/drawing/2014/main" id="{AF7D8D99-B2A2-A7F6-6CE6-AAEC54353356}"/>
              </a:ext>
            </a:extLst>
          </p:cNvPr>
          <p:cNvSpPr/>
          <p:nvPr/>
        </p:nvSpPr>
        <p:spPr>
          <a:xfrm>
            <a:off x="2920841" y="5034604"/>
            <a:ext cx="11542975" cy="371358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7172" name="Picture 4" descr="Veer Tekengebied 1 kopie 2">
            <a:extLst>
              <a:ext uri="{FF2B5EF4-FFF2-40B4-BE49-F238E27FC236}">
                <a16:creationId xmlns:a16="http://schemas.microsoft.com/office/drawing/2014/main" id="{2945A2ED-23C4-F095-6A5A-BB1410349D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397" r="27166"/>
          <a:stretch/>
        </p:blipFill>
        <p:spPr bwMode="auto">
          <a:xfrm>
            <a:off x="532652" y="1497098"/>
            <a:ext cx="2736596" cy="3222345"/>
          </a:xfrm>
          <a:prstGeom prst="rect">
            <a:avLst/>
          </a:prstGeom>
          <a:noFill/>
          <a:extLst>
            <a:ext uri="{909E8E84-426E-40DD-AFC4-6F175D3DCCD1}">
              <a14:hiddenFill xmlns:a14="http://schemas.microsoft.com/office/drawing/2010/main">
                <a:solidFill>
                  <a:srgbClr val="FFFFFF"/>
                </a:solidFill>
              </a14:hiddenFill>
            </a:ext>
          </a:extLst>
        </p:spPr>
      </p:pic>
      <p:sp>
        <p:nvSpPr>
          <p:cNvPr id="29" name="Tekstvak 28">
            <a:extLst>
              <a:ext uri="{FF2B5EF4-FFF2-40B4-BE49-F238E27FC236}">
                <a16:creationId xmlns:a16="http://schemas.microsoft.com/office/drawing/2014/main" id="{FD80652B-5310-6793-594F-72216A2ECAE8}"/>
              </a:ext>
            </a:extLst>
          </p:cNvPr>
          <p:cNvSpPr txBox="1"/>
          <p:nvPr/>
        </p:nvSpPr>
        <p:spPr>
          <a:xfrm>
            <a:off x="348136" y="4410892"/>
            <a:ext cx="3436749" cy="973215"/>
          </a:xfrm>
          <a:prstGeom prst="rect">
            <a:avLst/>
          </a:prstGeom>
          <a:noFill/>
        </p:spPr>
        <p:txBody>
          <a:bodyPr wrap="square" rtlCol="0">
            <a:spAutoFit/>
          </a:bodyPr>
          <a:lstStyle/>
          <a:p>
            <a:pPr algn="l">
              <a:lnSpc>
                <a:spcPct val="120000"/>
              </a:lnSpc>
            </a:pPr>
            <a:r>
              <a:rPr lang="nl-BE" sz="2500" dirty="0"/>
              <a:t>Ingenieuze systemen in ons lichaam</a:t>
            </a:r>
          </a:p>
        </p:txBody>
      </p:sp>
      <p:pic>
        <p:nvPicPr>
          <p:cNvPr id="19" name="Picture 2" descr="Hoe ouder, hoe gekker; Vijftigplusser en AD(H)D">
            <a:extLst>
              <a:ext uri="{FF2B5EF4-FFF2-40B4-BE49-F238E27FC236}">
                <a16:creationId xmlns:a16="http://schemas.microsoft.com/office/drawing/2014/main" id="{604CD420-8A19-C451-269F-8E4478E89A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26973" y="5278576"/>
            <a:ext cx="2490117" cy="3742456"/>
          </a:xfrm>
          <a:prstGeom prst="rect">
            <a:avLst/>
          </a:prstGeom>
          <a:noFill/>
          <a:extLst>
            <a:ext uri="{909E8E84-426E-40DD-AFC4-6F175D3DCCD1}">
              <a14:hiddenFill xmlns:a14="http://schemas.microsoft.com/office/drawing/2010/main">
                <a:solidFill>
                  <a:srgbClr val="FFFFFF"/>
                </a:solidFill>
              </a14:hiddenFill>
            </a:ext>
          </a:extLst>
        </p:spPr>
      </p:pic>
      <p:sp>
        <p:nvSpPr>
          <p:cNvPr id="23" name="Tekstvak 22">
            <a:extLst>
              <a:ext uri="{FF2B5EF4-FFF2-40B4-BE49-F238E27FC236}">
                <a16:creationId xmlns:a16="http://schemas.microsoft.com/office/drawing/2014/main" id="{FBB1C565-18E1-489A-7D61-C535AB868A3F}"/>
              </a:ext>
            </a:extLst>
          </p:cNvPr>
          <p:cNvSpPr txBox="1"/>
          <p:nvPr/>
        </p:nvSpPr>
        <p:spPr>
          <a:xfrm>
            <a:off x="14863694" y="3715304"/>
            <a:ext cx="1675225" cy="1434880"/>
          </a:xfrm>
          <a:prstGeom prst="rect">
            <a:avLst/>
          </a:prstGeom>
          <a:noFill/>
        </p:spPr>
        <p:txBody>
          <a:bodyPr wrap="square" rtlCol="0">
            <a:spAutoFit/>
          </a:bodyPr>
          <a:lstStyle/>
          <a:p>
            <a:pPr algn="ctr">
              <a:lnSpc>
                <a:spcPct val="120000"/>
              </a:lnSpc>
            </a:pPr>
            <a:r>
              <a:rPr lang="nl-BE" sz="2500" dirty="0"/>
              <a:t>piekeren &amp; rumineren</a:t>
            </a:r>
          </a:p>
        </p:txBody>
      </p:sp>
      <p:sp>
        <p:nvSpPr>
          <p:cNvPr id="25" name="Tekstvak 24">
            <a:extLst>
              <a:ext uri="{FF2B5EF4-FFF2-40B4-BE49-F238E27FC236}">
                <a16:creationId xmlns:a16="http://schemas.microsoft.com/office/drawing/2014/main" id="{EE84E73C-4E16-BFE0-F017-A22D606B9362}"/>
              </a:ext>
            </a:extLst>
          </p:cNvPr>
          <p:cNvSpPr txBox="1"/>
          <p:nvPr/>
        </p:nvSpPr>
        <p:spPr>
          <a:xfrm>
            <a:off x="3244267" y="4810385"/>
            <a:ext cx="11148586" cy="646331"/>
          </a:xfrm>
          <a:prstGeom prst="rect">
            <a:avLst/>
          </a:prstGeom>
          <a:noFill/>
        </p:spPr>
        <p:txBody>
          <a:bodyPr wrap="square">
            <a:spAutoFit/>
          </a:bodyPr>
          <a:lstStyle/>
          <a:p>
            <a:pPr algn="ctr"/>
            <a:r>
              <a:rPr lang="nl-BE" sz="3600" b="1" i="1" dirty="0">
                <a:solidFill>
                  <a:schemeClr val="tx2"/>
                </a:solidFill>
                <a:effectLst/>
                <a:latin typeface="+mj-lt"/>
              </a:rPr>
              <a:t>intensiteit versus chroniciteit</a:t>
            </a:r>
          </a:p>
        </p:txBody>
      </p:sp>
    </p:spTree>
    <p:extLst>
      <p:ext uri="{BB962C8B-B14F-4D97-AF65-F5344CB8AC3E}">
        <p14:creationId xmlns:p14="http://schemas.microsoft.com/office/powerpoint/2010/main" val="283440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aradox of Choice_01 - Levica">
            <a:extLst>
              <a:ext uri="{FF2B5EF4-FFF2-40B4-BE49-F238E27FC236}">
                <a16:creationId xmlns:a16="http://schemas.microsoft.com/office/drawing/2014/main" id="{BDA57803-B80C-F930-2769-F2F4742166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86"/>
          <a:stretch/>
        </p:blipFill>
        <p:spPr bwMode="auto">
          <a:xfrm rot="614792">
            <a:off x="8265996" y="976031"/>
            <a:ext cx="8614082" cy="528225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2379CD8-A905-0AAB-B48B-D3A4F5C99C09}"/>
              </a:ext>
            </a:extLst>
          </p:cNvPr>
          <p:cNvSpPr>
            <a:spLocks noGrp="1"/>
          </p:cNvSpPr>
          <p:nvPr>
            <p:ph type="title"/>
          </p:nvPr>
        </p:nvSpPr>
        <p:spPr/>
        <p:txBody>
          <a:bodyPr/>
          <a:lstStyle/>
          <a:p>
            <a:r>
              <a:rPr lang="nl-BE" dirty="0"/>
              <a:t>Waarom moeilijk tot rust komen?</a:t>
            </a:r>
          </a:p>
        </p:txBody>
      </p:sp>
      <p:sp>
        <p:nvSpPr>
          <p:cNvPr id="4" name="Tijdelijke aanduiding voor dianummer 3">
            <a:extLst>
              <a:ext uri="{FF2B5EF4-FFF2-40B4-BE49-F238E27FC236}">
                <a16:creationId xmlns:a16="http://schemas.microsoft.com/office/drawing/2014/main" id="{52FEFD9C-68CC-4C01-E02A-1D5CABA9DC63}"/>
              </a:ext>
            </a:extLst>
          </p:cNvPr>
          <p:cNvSpPr>
            <a:spLocks noGrp="1"/>
          </p:cNvSpPr>
          <p:nvPr>
            <p:ph type="sldNum" sz="quarter" idx="12"/>
          </p:nvPr>
        </p:nvSpPr>
        <p:spPr/>
        <p:txBody>
          <a:bodyPr/>
          <a:lstStyle/>
          <a:p>
            <a:fld id="{7AE184E0-0BD4-4705-A12B-9B71DDE63301}" type="slidenum">
              <a:rPr lang="nl-BE" noProof="0" smtClean="0"/>
              <a:t>13</a:t>
            </a:fld>
            <a:endParaRPr lang="nl-BE" noProof="0" dirty="0"/>
          </a:p>
        </p:txBody>
      </p:sp>
      <p:pic>
        <p:nvPicPr>
          <p:cNvPr id="3" name="Picture 2" descr="drukke moeder die veel thuiswerk doet. gestresste moeder met zes handen die  laptop, boek, telefoon, haardroger vasthoudt en haar kind voedt.  multitasking concept vectorillustratie. 2828349 - Download Free Vectors,  Vector Bestanden, Ontwerpen Templates">
            <a:extLst>
              <a:ext uri="{FF2B5EF4-FFF2-40B4-BE49-F238E27FC236}">
                <a16:creationId xmlns:a16="http://schemas.microsoft.com/office/drawing/2014/main" id="{D77FCD4F-B0D7-E46B-0E7A-B4F5B92041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329" b="10795"/>
          <a:stretch/>
        </p:blipFill>
        <p:spPr bwMode="auto">
          <a:xfrm>
            <a:off x="830118" y="1375588"/>
            <a:ext cx="6750359" cy="48518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ddressing Social Comparison Concerns">
            <a:extLst>
              <a:ext uri="{FF2B5EF4-FFF2-40B4-BE49-F238E27FC236}">
                <a16:creationId xmlns:a16="http://schemas.microsoft.com/office/drawing/2014/main" id="{3DCE827B-028B-4F39-E73D-44F1BDA2AC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63846">
            <a:off x="2733724" y="4906450"/>
            <a:ext cx="7034755" cy="46715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The loneliness of parents with young children must be acknowledged –  everyone suffers if we ignore it | The Independent">
            <a:extLst>
              <a:ext uri="{FF2B5EF4-FFF2-40B4-BE49-F238E27FC236}">
                <a16:creationId xmlns:a16="http://schemas.microsoft.com/office/drawing/2014/main" id="{0A81FF9D-E093-B51A-0D4C-E636A97C13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16628" y="4876800"/>
            <a:ext cx="6320509" cy="467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90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32D54-D1AD-264E-CA2D-4BBCC45ADA1D}"/>
              </a:ext>
            </a:extLst>
          </p:cNvPr>
          <p:cNvSpPr>
            <a:spLocks noGrp="1"/>
          </p:cNvSpPr>
          <p:nvPr>
            <p:ph type="title"/>
          </p:nvPr>
        </p:nvSpPr>
        <p:spPr/>
        <p:txBody>
          <a:bodyPr/>
          <a:lstStyle/>
          <a:p>
            <a:r>
              <a:rPr lang="nl-BE" dirty="0"/>
              <a:t>Onderhoogspanning.be</a:t>
            </a:r>
            <a:br>
              <a:rPr lang="nl-BE" dirty="0"/>
            </a:br>
            <a:r>
              <a:rPr lang="nl-BE" dirty="0"/>
              <a:t>Voltmeter </a:t>
            </a:r>
          </a:p>
        </p:txBody>
      </p:sp>
      <p:pic>
        <p:nvPicPr>
          <p:cNvPr id="6" name="Tijdelijke aanduiding voor inhoud 5" descr="Afbeelding met tekst, schermopname, Lettertype, Graphics&#10;&#10;Automatisch gegenereerde beschrijving">
            <a:extLst>
              <a:ext uri="{FF2B5EF4-FFF2-40B4-BE49-F238E27FC236}">
                <a16:creationId xmlns:a16="http://schemas.microsoft.com/office/drawing/2014/main" id="{A41787D3-D027-5391-7604-3B5795D6DA5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3989"/>
          <a:stretch/>
        </p:blipFill>
        <p:spPr>
          <a:xfrm>
            <a:off x="2956029" y="1105718"/>
            <a:ext cx="12021429" cy="7842985"/>
          </a:xfrm>
        </p:spPr>
      </p:pic>
      <p:sp>
        <p:nvSpPr>
          <p:cNvPr id="4" name="Tijdelijke aanduiding voor dianummer 3">
            <a:extLst>
              <a:ext uri="{FF2B5EF4-FFF2-40B4-BE49-F238E27FC236}">
                <a16:creationId xmlns:a16="http://schemas.microsoft.com/office/drawing/2014/main" id="{BCC77547-EC72-3C4B-F9F5-D16C215182B3}"/>
              </a:ext>
            </a:extLst>
          </p:cNvPr>
          <p:cNvSpPr>
            <a:spLocks noGrp="1"/>
          </p:cNvSpPr>
          <p:nvPr>
            <p:ph type="sldNum" sz="quarter" idx="12"/>
          </p:nvPr>
        </p:nvSpPr>
        <p:spPr/>
        <p:txBody>
          <a:bodyPr/>
          <a:lstStyle/>
          <a:p>
            <a:fld id="{7AE184E0-0BD4-4705-A12B-9B71DDE63301}" type="slidenum">
              <a:rPr lang="nl-BE" noProof="0" smtClean="0"/>
              <a:t>14</a:t>
            </a:fld>
            <a:endParaRPr lang="nl-BE" noProof="0" dirty="0"/>
          </a:p>
        </p:txBody>
      </p:sp>
    </p:spTree>
    <p:extLst>
      <p:ext uri="{BB962C8B-B14F-4D97-AF65-F5344CB8AC3E}">
        <p14:creationId xmlns:p14="http://schemas.microsoft.com/office/powerpoint/2010/main" val="386833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51920A-00C2-2BE1-B7F2-B6A7AA434D7A}"/>
              </a:ext>
            </a:extLst>
          </p:cNvPr>
          <p:cNvSpPr>
            <a:spLocks noGrp="1"/>
          </p:cNvSpPr>
          <p:nvPr>
            <p:ph type="title"/>
          </p:nvPr>
        </p:nvSpPr>
        <p:spPr/>
        <p:txBody>
          <a:bodyPr/>
          <a:lstStyle/>
          <a:p>
            <a:r>
              <a:rPr lang="nl-BE" dirty="0"/>
              <a:t>De mythe van het Multi-tasken</a:t>
            </a:r>
          </a:p>
        </p:txBody>
      </p:sp>
      <p:sp>
        <p:nvSpPr>
          <p:cNvPr id="4" name="Tijdelijke aanduiding voor dianummer 3">
            <a:extLst>
              <a:ext uri="{FF2B5EF4-FFF2-40B4-BE49-F238E27FC236}">
                <a16:creationId xmlns:a16="http://schemas.microsoft.com/office/drawing/2014/main" id="{E0D9FAB7-5A61-2E69-FB72-743EC2C44E94}"/>
              </a:ext>
            </a:extLst>
          </p:cNvPr>
          <p:cNvSpPr>
            <a:spLocks noGrp="1"/>
          </p:cNvSpPr>
          <p:nvPr>
            <p:ph type="sldNum" sz="quarter" idx="12"/>
          </p:nvPr>
        </p:nvSpPr>
        <p:spPr/>
        <p:txBody>
          <a:bodyPr/>
          <a:lstStyle/>
          <a:p>
            <a:fld id="{7AE184E0-0BD4-4705-A12B-9B71DDE63301}" type="slidenum">
              <a:rPr lang="nl-BE" noProof="0" smtClean="0"/>
              <a:t>15</a:t>
            </a:fld>
            <a:endParaRPr lang="nl-BE" noProof="0" dirty="0"/>
          </a:p>
        </p:txBody>
      </p:sp>
      <p:pic>
        <p:nvPicPr>
          <p:cNvPr id="4098" name="Picture 2" descr="drukke moeder die veel thuiswerk doet. gestresste moeder met zes handen die  laptop, boek, telefoon, haardroger vasthoudt en haar kind voedt.  multitasking concept vectorillustratie. 2828349 - Download Free Vectors,  Vector Bestanden, Ontwerpen Templates">
            <a:extLst>
              <a:ext uri="{FF2B5EF4-FFF2-40B4-BE49-F238E27FC236}">
                <a16:creationId xmlns:a16="http://schemas.microsoft.com/office/drawing/2014/main" id="{B9E8B9CF-EC82-9A6D-CD0B-A04E88B915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29" b="10795"/>
          <a:stretch/>
        </p:blipFill>
        <p:spPr bwMode="auto">
          <a:xfrm>
            <a:off x="1292182" y="1575798"/>
            <a:ext cx="8480002" cy="6095002"/>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ED013B91-2675-48BE-5CBC-BD8ADEBF920C}"/>
              </a:ext>
            </a:extLst>
          </p:cNvPr>
          <p:cNvSpPr txBox="1"/>
          <p:nvPr/>
        </p:nvSpPr>
        <p:spPr>
          <a:xfrm>
            <a:off x="10234247" y="1575798"/>
            <a:ext cx="7104428" cy="5349541"/>
          </a:xfrm>
          <a:prstGeom prst="rect">
            <a:avLst/>
          </a:prstGeom>
          <a:noFill/>
        </p:spPr>
        <p:txBody>
          <a:bodyPr wrap="square" rtlCol="0">
            <a:spAutoFit/>
          </a:bodyPr>
          <a:lstStyle/>
          <a:p>
            <a:pPr marL="571500" indent="-571500" algn="l">
              <a:lnSpc>
                <a:spcPct val="120000"/>
              </a:lnSpc>
              <a:buFontTx/>
              <a:buChar char="-"/>
            </a:pPr>
            <a:r>
              <a:rPr lang="nl-BE" sz="3600" dirty="0"/>
              <a:t>Spitsuur van het leven</a:t>
            </a:r>
          </a:p>
          <a:p>
            <a:pPr marL="571500" indent="-571500" algn="l">
              <a:lnSpc>
                <a:spcPct val="120000"/>
              </a:lnSpc>
              <a:buFontTx/>
              <a:buChar char="-"/>
            </a:pPr>
            <a:r>
              <a:rPr lang="nl-BE" sz="3600" dirty="0"/>
              <a:t>Behoefte om continu efficiënt te zijn</a:t>
            </a:r>
          </a:p>
          <a:p>
            <a:pPr marL="571500" indent="-571500" algn="l">
              <a:lnSpc>
                <a:spcPct val="120000"/>
              </a:lnSpc>
              <a:buFontTx/>
              <a:buChar char="-"/>
            </a:pPr>
            <a:endParaRPr lang="nl-BE" sz="3600" dirty="0"/>
          </a:p>
          <a:p>
            <a:pPr marL="571500" indent="-571500" algn="l">
              <a:lnSpc>
                <a:spcPct val="120000"/>
              </a:lnSpc>
              <a:buFontTx/>
              <a:buChar char="-"/>
            </a:pPr>
            <a:r>
              <a:rPr lang="nl-BE" sz="3600" b="1" dirty="0"/>
              <a:t>Tijdstekort het grootste pijnpunt van ouders </a:t>
            </a:r>
            <a:r>
              <a:rPr lang="nl-BE" sz="3600" dirty="0"/>
              <a:t>(Michel Vandenbroeck, UGent)</a:t>
            </a:r>
          </a:p>
          <a:p>
            <a:pPr algn="l">
              <a:lnSpc>
                <a:spcPct val="120000"/>
              </a:lnSpc>
            </a:pPr>
            <a:endParaRPr lang="nl-BE" sz="3600" dirty="0"/>
          </a:p>
        </p:txBody>
      </p:sp>
    </p:spTree>
    <p:extLst>
      <p:ext uri="{BB962C8B-B14F-4D97-AF65-F5344CB8AC3E}">
        <p14:creationId xmlns:p14="http://schemas.microsoft.com/office/powerpoint/2010/main" val="3105679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E0D9FAB7-5A61-2E69-FB72-743EC2C44E94}"/>
              </a:ext>
            </a:extLst>
          </p:cNvPr>
          <p:cNvSpPr>
            <a:spLocks noGrp="1"/>
          </p:cNvSpPr>
          <p:nvPr>
            <p:ph type="sldNum" sz="quarter" idx="12"/>
          </p:nvPr>
        </p:nvSpPr>
        <p:spPr/>
        <p:txBody>
          <a:bodyPr/>
          <a:lstStyle/>
          <a:p>
            <a:fld id="{7AE184E0-0BD4-4705-A12B-9B71DDE63301}" type="slidenum">
              <a:rPr lang="nl-BE" noProof="0" smtClean="0"/>
              <a:t>16</a:t>
            </a:fld>
            <a:endParaRPr lang="nl-BE" noProof="0" dirty="0"/>
          </a:p>
        </p:txBody>
      </p:sp>
      <p:sp>
        <p:nvSpPr>
          <p:cNvPr id="5" name="Tijdelijke aanduiding voor inhoud 2">
            <a:extLst>
              <a:ext uri="{FF2B5EF4-FFF2-40B4-BE49-F238E27FC236}">
                <a16:creationId xmlns:a16="http://schemas.microsoft.com/office/drawing/2014/main" id="{763A6A44-45B4-9F11-40DB-0149696C9846}"/>
              </a:ext>
            </a:extLst>
          </p:cNvPr>
          <p:cNvSpPr>
            <a:spLocks noGrp="1"/>
          </p:cNvSpPr>
          <p:nvPr>
            <p:ph idx="1"/>
          </p:nvPr>
        </p:nvSpPr>
        <p:spPr>
          <a:xfrm>
            <a:off x="803275" y="1233271"/>
            <a:ext cx="16245167" cy="7097930"/>
          </a:xfrm>
        </p:spPr>
        <p:txBody>
          <a:bodyPr>
            <a:normAutofit/>
          </a:bodyPr>
          <a:lstStyle/>
          <a:p>
            <a:r>
              <a:rPr lang="nl-NL" sz="3600" dirty="0">
                <a:solidFill>
                  <a:srgbClr val="000000"/>
                </a:solidFill>
                <a:latin typeface="+mj-lt"/>
                <a:ea typeface="Calibri" panose="020F0502020204030204" pitchFamily="34" charset="0"/>
              </a:rPr>
              <a:t>Verhoogt de stress</a:t>
            </a:r>
          </a:p>
          <a:p>
            <a:pPr lvl="1"/>
            <a:r>
              <a:rPr lang="nl-NL" sz="3600" dirty="0">
                <a:solidFill>
                  <a:srgbClr val="000000"/>
                </a:solidFill>
                <a:latin typeface="+mj-lt"/>
                <a:ea typeface="Calibri" panose="020F0502020204030204" pitchFamily="34" charset="0"/>
                <a:sym typeface="Wingdings" pitchFamily="2" charset="2"/>
              </a:rPr>
              <a:t>Stuurman minder actief  kraaiennest actiever</a:t>
            </a:r>
          </a:p>
          <a:p>
            <a:pPr lvl="1"/>
            <a:r>
              <a:rPr lang="nl-NL" sz="3600" dirty="0">
                <a:solidFill>
                  <a:srgbClr val="000000"/>
                </a:solidFill>
                <a:latin typeface="+mj-lt"/>
                <a:ea typeface="Calibri" panose="020F0502020204030204" pitchFamily="34" charset="0"/>
              </a:rPr>
              <a:t>Inefficiënt gedrag </a:t>
            </a:r>
            <a:r>
              <a:rPr lang="nl-NL" sz="3600" dirty="0">
                <a:solidFill>
                  <a:srgbClr val="000000"/>
                </a:solidFill>
                <a:latin typeface="+mj-lt"/>
                <a:ea typeface="Calibri" panose="020F0502020204030204" pitchFamily="34" charset="0"/>
                <a:sym typeface="Wingdings" pitchFamily="2" charset="2"/>
              </a:rPr>
              <a:t> trager en meer fouten</a:t>
            </a:r>
          </a:p>
          <a:p>
            <a:pPr marL="719138" lvl="1" indent="0">
              <a:buNone/>
            </a:pPr>
            <a:endParaRPr lang="nl-NL" sz="3600" dirty="0">
              <a:solidFill>
                <a:srgbClr val="000000"/>
              </a:solidFill>
              <a:latin typeface="+mj-lt"/>
              <a:sym typeface="Wingdings" pitchFamily="2" charset="2"/>
            </a:endParaRPr>
          </a:p>
          <a:p>
            <a:pPr marL="85725" indent="0">
              <a:buNone/>
            </a:pPr>
            <a:r>
              <a:rPr lang="nl-BE" sz="3600" dirty="0"/>
              <a:t>Brengt stress in je gezin!</a:t>
            </a:r>
            <a:endParaRPr lang="nl-NL" sz="3600" dirty="0">
              <a:solidFill>
                <a:srgbClr val="000000"/>
              </a:solidFill>
              <a:latin typeface="+mj-lt"/>
              <a:ea typeface="Calibri" panose="020F0502020204030204" pitchFamily="34" charset="0"/>
              <a:sym typeface="Wingdings" pitchFamily="2" charset="2"/>
            </a:endParaRPr>
          </a:p>
          <a:p>
            <a:pPr lvl="1">
              <a:lnSpc>
                <a:spcPct val="130000"/>
              </a:lnSpc>
            </a:pPr>
            <a:r>
              <a:rPr lang="nl-NL" sz="3600" dirty="0">
                <a:solidFill>
                  <a:srgbClr val="000000"/>
                </a:solidFill>
                <a:latin typeface="+mj-lt"/>
                <a:sym typeface="Wingdings" pitchFamily="2" charset="2"/>
              </a:rPr>
              <a:t>Maakt je onrustig, gevoel van overweldigd te zijn</a:t>
            </a:r>
          </a:p>
          <a:p>
            <a:pPr lvl="1">
              <a:lnSpc>
                <a:spcPct val="130000"/>
              </a:lnSpc>
            </a:pPr>
            <a:r>
              <a:rPr lang="nl-NL" sz="3600" dirty="0">
                <a:solidFill>
                  <a:srgbClr val="000000"/>
                </a:solidFill>
                <a:latin typeface="+mj-lt"/>
                <a:sym typeface="Wingdings" pitchFamily="2" charset="2"/>
              </a:rPr>
              <a:t>Meer afgeleid, minder in het moment</a:t>
            </a:r>
          </a:p>
          <a:p>
            <a:pPr lvl="1">
              <a:lnSpc>
                <a:spcPct val="130000"/>
              </a:lnSpc>
            </a:pPr>
            <a:r>
              <a:rPr lang="nl-NL" sz="3600" dirty="0">
                <a:solidFill>
                  <a:srgbClr val="000000"/>
                </a:solidFill>
                <a:latin typeface="+mj-lt"/>
                <a:sym typeface="Wingdings" pitchFamily="2" charset="2"/>
              </a:rPr>
              <a:t>Meer piekeren</a:t>
            </a:r>
          </a:p>
          <a:p>
            <a:pPr lvl="1">
              <a:lnSpc>
                <a:spcPct val="130000"/>
              </a:lnSpc>
            </a:pPr>
            <a:r>
              <a:rPr lang="nl-NL" sz="3600" dirty="0">
                <a:solidFill>
                  <a:srgbClr val="000000"/>
                </a:solidFill>
                <a:latin typeface="+mj-lt"/>
                <a:sym typeface="Wingdings" pitchFamily="2" charset="2"/>
              </a:rPr>
              <a:t>Minder goed slapen</a:t>
            </a:r>
          </a:p>
          <a:p>
            <a:pPr lvl="1">
              <a:lnSpc>
                <a:spcPct val="130000"/>
              </a:lnSpc>
            </a:pPr>
            <a:r>
              <a:rPr lang="nl-NL" sz="3600" dirty="0">
                <a:solidFill>
                  <a:srgbClr val="000000"/>
                </a:solidFill>
                <a:latin typeface="+mj-lt"/>
                <a:sym typeface="Wingdings" pitchFamily="2" charset="2"/>
              </a:rPr>
              <a:t>Hersenmist</a:t>
            </a:r>
          </a:p>
          <a:p>
            <a:pPr lvl="1">
              <a:lnSpc>
                <a:spcPct val="130000"/>
              </a:lnSpc>
            </a:pPr>
            <a:endParaRPr lang="nl-NL" sz="3600" dirty="0">
              <a:solidFill>
                <a:srgbClr val="000000"/>
              </a:solidFill>
              <a:latin typeface="+mj-lt"/>
            </a:endParaRPr>
          </a:p>
          <a:p>
            <a:pPr lvl="1"/>
            <a:endParaRPr lang="nl-NL" dirty="0">
              <a:solidFill>
                <a:srgbClr val="000000"/>
              </a:solidFill>
              <a:effectLst/>
              <a:latin typeface="+mj-lt"/>
              <a:ea typeface="Calibri" panose="020F0502020204030204" pitchFamily="34" charset="0"/>
            </a:endParaRPr>
          </a:p>
          <a:p>
            <a:endParaRPr lang="nl-NL" sz="4800" dirty="0">
              <a:solidFill>
                <a:srgbClr val="000000"/>
              </a:solidFill>
              <a:effectLst/>
              <a:latin typeface="+mj-lt"/>
              <a:ea typeface="Calibri" panose="020F0502020204030204" pitchFamily="34" charset="0"/>
            </a:endParaRPr>
          </a:p>
        </p:txBody>
      </p:sp>
      <p:pic>
        <p:nvPicPr>
          <p:cNvPr id="3" name="Picture 2" descr="drukke moeder die veel thuiswerk doet. gestresste moeder met zes handen die  laptop, boek, telefoon, haardroger vasthoudt en haar kind voedt.  multitasking concept vectorillustratie. 2828349 - Download Free Vectors,  Vector Bestanden, Ontwerpen Templates">
            <a:extLst>
              <a:ext uri="{FF2B5EF4-FFF2-40B4-BE49-F238E27FC236}">
                <a16:creationId xmlns:a16="http://schemas.microsoft.com/office/drawing/2014/main" id="{65C5F1EA-38A9-D502-61D0-F55297E2CE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29" b="10795"/>
          <a:stretch/>
        </p:blipFill>
        <p:spPr bwMode="auto">
          <a:xfrm>
            <a:off x="12138604" y="5972653"/>
            <a:ext cx="4909838" cy="3528947"/>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C4C98251-E1EA-9840-1542-46F07E7AA1AD}"/>
              </a:ext>
            </a:extLst>
          </p:cNvPr>
          <p:cNvSpPr>
            <a:spLocks noGrp="1"/>
          </p:cNvSpPr>
          <p:nvPr>
            <p:ph type="title"/>
          </p:nvPr>
        </p:nvSpPr>
        <p:spPr>
          <a:xfrm>
            <a:off x="830118" y="252000"/>
            <a:ext cx="15705282" cy="863693"/>
          </a:xfrm>
        </p:spPr>
        <p:txBody>
          <a:bodyPr/>
          <a:lstStyle/>
          <a:p>
            <a:r>
              <a:rPr lang="nl-BE" dirty="0"/>
              <a:t>De mythe van het Multi-tasken</a:t>
            </a:r>
          </a:p>
        </p:txBody>
      </p:sp>
    </p:spTree>
    <p:extLst>
      <p:ext uri="{BB962C8B-B14F-4D97-AF65-F5344CB8AC3E}">
        <p14:creationId xmlns:p14="http://schemas.microsoft.com/office/powerpoint/2010/main" val="2708417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51920A-00C2-2BE1-B7F2-B6A7AA434D7A}"/>
              </a:ext>
            </a:extLst>
          </p:cNvPr>
          <p:cNvSpPr>
            <a:spLocks noGrp="1"/>
          </p:cNvSpPr>
          <p:nvPr>
            <p:ph type="title"/>
          </p:nvPr>
        </p:nvSpPr>
        <p:spPr/>
        <p:txBody>
          <a:bodyPr/>
          <a:lstStyle/>
          <a:p>
            <a:r>
              <a:rPr lang="nl-BE" dirty="0"/>
              <a:t>Tips tegen Multi-tasken </a:t>
            </a:r>
            <a:r>
              <a:rPr lang="nl-BE" dirty="0">
                <a:sym typeface="Wingdings" pitchFamily="2" charset="2"/>
              </a:rPr>
              <a:t> Meer rust</a:t>
            </a:r>
            <a:endParaRPr lang="nl-BE" dirty="0"/>
          </a:p>
        </p:txBody>
      </p:sp>
      <p:sp>
        <p:nvSpPr>
          <p:cNvPr id="4" name="Tijdelijke aanduiding voor dianummer 3">
            <a:extLst>
              <a:ext uri="{FF2B5EF4-FFF2-40B4-BE49-F238E27FC236}">
                <a16:creationId xmlns:a16="http://schemas.microsoft.com/office/drawing/2014/main" id="{E0D9FAB7-5A61-2E69-FB72-743EC2C44E94}"/>
              </a:ext>
            </a:extLst>
          </p:cNvPr>
          <p:cNvSpPr>
            <a:spLocks noGrp="1"/>
          </p:cNvSpPr>
          <p:nvPr>
            <p:ph type="sldNum" sz="quarter" idx="12"/>
          </p:nvPr>
        </p:nvSpPr>
        <p:spPr/>
        <p:txBody>
          <a:bodyPr/>
          <a:lstStyle/>
          <a:p>
            <a:fld id="{7AE184E0-0BD4-4705-A12B-9B71DDE63301}" type="slidenum">
              <a:rPr lang="nl-BE" noProof="0" smtClean="0"/>
              <a:t>17</a:t>
            </a:fld>
            <a:endParaRPr lang="nl-BE" noProof="0" dirty="0"/>
          </a:p>
        </p:txBody>
      </p:sp>
      <p:sp>
        <p:nvSpPr>
          <p:cNvPr id="5" name="Tijdelijke aanduiding voor inhoud 2">
            <a:extLst>
              <a:ext uri="{FF2B5EF4-FFF2-40B4-BE49-F238E27FC236}">
                <a16:creationId xmlns:a16="http://schemas.microsoft.com/office/drawing/2014/main" id="{763A6A44-45B4-9F11-40DB-0149696C9846}"/>
              </a:ext>
            </a:extLst>
          </p:cNvPr>
          <p:cNvSpPr>
            <a:spLocks noGrp="1"/>
          </p:cNvSpPr>
          <p:nvPr>
            <p:ph idx="1"/>
          </p:nvPr>
        </p:nvSpPr>
        <p:spPr>
          <a:xfrm>
            <a:off x="376555" y="1233270"/>
            <a:ext cx="16806299" cy="8520329"/>
          </a:xfrm>
        </p:spPr>
        <p:txBody>
          <a:bodyPr>
            <a:normAutofit/>
          </a:bodyPr>
          <a:lstStyle/>
          <a:p>
            <a:pPr lvl="1">
              <a:buFont typeface="Wingdings" pitchFamily="2" charset="2"/>
              <a:buChar char="à"/>
            </a:pPr>
            <a:r>
              <a:rPr lang="nl-NL" dirty="0">
                <a:solidFill>
                  <a:srgbClr val="000000"/>
                </a:solidFill>
                <a:effectLst/>
                <a:latin typeface="+mj-lt"/>
                <a:ea typeface="Calibri" panose="020F0502020204030204" pitchFamily="34" charset="0"/>
                <a:sym typeface="Wingdings" pitchFamily="2" charset="2"/>
              </a:rPr>
              <a:t> </a:t>
            </a:r>
            <a:r>
              <a:rPr lang="nl-NL" sz="4400" dirty="0">
                <a:solidFill>
                  <a:srgbClr val="000000"/>
                </a:solidFill>
                <a:effectLst/>
                <a:latin typeface="+mj-lt"/>
                <a:ea typeface="Calibri" panose="020F0502020204030204" pitchFamily="34" charset="0"/>
                <a:sym typeface="Wingdings" pitchFamily="2" charset="2"/>
              </a:rPr>
              <a:t>Wees je </a:t>
            </a:r>
            <a:r>
              <a:rPr lang="nl-NL" sz="4400" dirty="0">
                <a:solidFill>
                  <a:schemeClr val="tx2"/>
                </a:solidFill>
                <a:effectLst/>
                <a:latin typeface="+mj-lt"/>
                <a:ea typeface="Calibri" panose="020F0502020204030204" pitchFamily="34" charset="0"/>
                <a:sym typeface="Wingdings" pitchFamily="2" charset="2"/>
              </a:rPr>
              <a:t>bewust</a:t>
            </a:r>
            <a:r>
              <a:rPr lang="nl-NL" sz="4400" dirty="0">
                <a:solidFill>
                  <a:srgbClr val="000000"/>
                </a:solidFill>
                <a:effectLst/>
                <a:latin typeface="+mj-lt"/>
                <a:ea typeface="Calibri" panose="020F0502020204030204" pitchFamily="34" charset="0"/>
                <a:sym typeface="Wingdings" pitchFamily="2" charset="2"/>
              </a:rPr>
              <a:t> van de valkuil om alles tegelijk te willen doen</a:t>
            </a:r>
          </a:p>
          <a:p>
            <a:pPr lvl="1">
              <a:buFont typeface="Wingdings" pitchFamily="2" charset="2"/>
              <a:buChar char="à"/>
            </a:pPr>
            <a:r>
              <a:rPr lang="nl-NL" sz="4400" dirty="0">
                <a:solidFill>
                  <a:srgbClr val="000000"/>
                </a:solidFill>
                <a:effectLst/>
                <a:latin typeface="+mj-lt"/>
                <a:ea typeface="Calibri" panose="020F0502020204030204" pitchFamily="34" charset="0"/>
                <a:sym typeface="Wingdings" pitchFamily="2" charset="2"/>
              </a:rPr>
              <a:t> Stel prioriteiten: wat is belangrijk en wat kan wachten?</a:t>
            </a:r>
          </a:p>
          <a:p>
            <a:pPr lvl="1">
              <a:buFont typeface="Wingdings" pitchFamily="2" charset="2"/>
              <a:buChar char="à"/>
            </a:pPr>
            <a:r>
              <a:rPr lang="nl-NL" sz="4400" dirty="0">
                <a:solidFill>
                  <a:srgbClr val="000000"/>
                </a:solidFill>
                <a:effectLst/>
                <a:latin typeface="+mj-lt"/>
                <a:ea typeface="Calibri" panose="020F0502020204030204" pitchFamily="34" charset="0"/>
                <a:sym typeface="Wingdings" pitchFamily="2" charset="2"/>
              </a:rPr>
              <a:t> Beloon jezelf als het lukt om je taak vast te houden</a:t>
            </a:r>
          </a:p>
          <a:p>
            <a:pPr lvl="1">
              <a:buFont typeface="Wingdings" pitchFamily="2" charset="2"/>
              <a:buChar char="à"/>
            </a:pPr>
            <a:r>
              <a:rPr lang="nl-NL" sz="4400" dirty="0">
                <a:solidFill>
                  <a:srgbClr val="000000"/>
                </a:solidFill>
                <a:effectLst/>
                <a:latin typeface="+mj-lt"/>
                <a:ea typeface="Calibri" panose="020F0502020204030204" pitchFamily="34" charset="0"/>
                <a:sym typeface="Wingdings" pitchFamily="2" charset="2"/>
              </a:rPr>
              <a:t> Activiteiten </a:t>
            </a:r>
            <a:r>
              <a:rPr lang="nl-NL" sz="4400" b="1" dirty="0">
                <a:solidFill>
                  <a:srgbClr val="000000"/>
                </a:solidFill>
                <a:effectLst/>
                <a:latin typeface="+mj-lt"/>
                <a:ea typeface="Calibri" panose="020F0502020204030204" pitchFamily="34" charset="0"/>
                <a:sym typeface="Wingdings" pitchFamily="2" charset="2"/>
              </a:rPr>
              <a:t>plannen</a:t>
            </a:r>
            <a:r>
              <a:rPr lang="nl-NL" sz="4400" dirty="0">
                <a:solidFill>
                  <a:srgbClr val="000000"/>
                </a:solidFill>
                <a:effectLst/>
                <a:latin typeface="+mj-lt"/>
                <a:ea typeface="Calibri" panose="020F0502020204030204" pitchFamily="34" charset="0"/>
                <a:sym typeface="Wingdings" pitchFamily="2" charset="2"/>
              </a:rPr>
              <a:t>, rust plannen en nemen</a:t>
            </a:r>
          </a:p>
          <a:p>
            <a:pPr lvl="3">
              <a:buFont typeface="Wingdings" pitchFamily="2" charset="2"/>
              <a:buChar char="à"/>
            </a:pPr>
            <a:r>
              <a:rPr lang="nl-NL" sz="4400" dirty="0">
                <a:solidFill>
                  <a:srgbClr val="000000"/>
                </a:solidFill>
                <a:latin typeface="+mj-lt"/>
                <a:ea typeface="Calibri" panose="020F0502020204030204" pitchFamily="34" charset="0"/>
                <a:sym typeface="Wingdings" pitchFamily="2" charset="2"/>
              </a:rPr>
              <a:t> Kinderen even langer in de opvang laten</a:t>
            </a:r>
          </a:p>
          <a:p>
            <a:pPr lvl="3">
              <a:buFont typeface="Wingdings" pitchFamily="2" charset="2"/>
              <a:buChar char="à"/>
            </a:pPr>
            <a:r>
              <a:rPr lang="nl-NL" sz="4400" dirty="0">
                <a:solidFill>
                  <a:srgbClr val="000000"/>
                </a:solidFill>
                <a:effectLst/>
                <a:latin typeface="+mj-lt"/>
                <a:ea typeface="Calibri" panose="020F0502020204030204" pitchFamily="34" charset="0"/>
                <a:sym typeface="Wingdings" pitchFamily="2" charset="2"/>
              </a:rPr>
              <a:t> Duidelijk wanneer nieuwe activiteit starten</a:t>
            </a:r>
          </a:p>
          <a:p>
            <a:pPr lvl="3">
              <a:buFont typeface="Wingdings" pitchFamily="2" charset="2"/>
              <a:buChar char="à"/>
            </a:pPr>
            <a:endParaRPr lang="nl-NL" sz="4400" dirty="0">
              <a:solidFill>
                <a:srgbClr val="000000"/>
              </a:solidFill>
              <a:effectLst/>
              <a:latin typeface="+mj-lt"/>
              <a:ea typeface="Calibri" panose="020F0502020204030204" pitchFamily="34" charset="0"/>
              <a:sym typeface="Wingdings" pitchFamily="2" charset="2"/>
            </a:endParaRPr>
          </a:p>
          <a:p>
            <a:pPr lvl="1">
              <a:buFont typeface="Wingdings" pitchFamily="2" charset="2"/>
              <a:buChar char="à"/>
            </a:pPr>
            <a:r>
              <a:rPr lang="nl-NL" sz="4400" dirty="0">
                <a:solidFill>
                  <a:srgbClr val="000000"/>
                </a:solidFill>
                <a:effectLst/>
                <a:latin typeface="+mj-lt"/>
                <a:ea typeface="Calibri" panose="020F0502020204030204" pitchFamily="34" charset="0"/>
                <a:sym typeface="Wingdings" pitchFamily="2" charset="2"/>
              </a:rPr>
              <a:t> Leg je telefoon weg als je met de kinderen bent </a:t>
            </a:r>
          </a:p>
          <a:p>
            <a:pPr lvl="1">
              <a:buFont typeface="Wingdings" pitchFamily="2" charset="2"/>
              <a:buChar char="à"/>
            </a:pPr>
            <a:r>
              <a:rPr lang="nl-NL" sz="4400" dirty="0">
                <a:solidFill>
                  <a:srgbClr val="000000"/>
                </a:solidFill>
                <a:effectLst/>
                <a:latin typeface="+mj-lt"/>
                <a:ea typeface="Calibri" panose="020F0502020204030204" pitchFamily="34" charset="0"/>
                <a:sym typeface="Wingdings" pitchFamily="2" charset="2"/>
              </a:rPr>
              <a:t> Maak duidelijke afspraken</a:t>
            </a:r>
          </a:p>
          <a:p>
            <a:endParaRPr lang="nl-NL" sz="4800" dirty="0">
              <a:solidFill>
                <a:srgbClr val="000000"/>
              </a:solidFill>
              <a:effectLst/>
              <a:latin typeface="+mj-lt"/>
              <a:ea typeface="Calibri" panose="020F0502020204030204" pitchFamily="34" charset="0"/>
            </a:endParaRPr>
          </a:p>
        </p:txBody>
      </p:sp>
    </p:spTree>
    <p:extLst>
      <p:ext uri="{BB962C8B-B14F-4D97-AF65-F5344CB8AC3E}">
        <p14:creationId xmlns:p14="http://schemas.microsoft.com/office/powerpoint/2010/main" val="1457581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BABA8F5-4111-F2F6-7079-7946AF014DD7}"/>
              </a:ext>
            </a:extLst>
          </p:cNvPr>
          <p:cNvSpPr>
            <a:spLocks noGrp="1"/>
          </p:cNvSpPr>
          <p:nvPr>
            <p:ph type="sldNum" sz="quarter" idx="12"/>
          </p:nvPr>
        </p:nvSpPr>
        <p:spPr/>
        <p:txBody>
          <a:bodyPr/>
          <a:lstStyle/>
          <a:p>
            <a:fld id="{7AE184E0-0BD4-4705-A12B-9B71DDE63301}" type="slidenum">
              <a:rPr lang="nl-BE" noProof="0" smtClean="0"/>
              <a:t>18</a:t>
            </a:fld>
            <a:endParaRPr lang="nl-BE" noProof="0" dirty="0"/>
          </a:p>
        </p:txBody>
      </p:sp>
      <p:pic>
        <p:nvPicPr>
          <p:cNvPr id="10242" name="Picture 2" descr="Parentale burn-out: wat constante stress met ouders doet | gezondheid.be">
            <a:extLst>
              <a:ext uri="{FF2B5EF4-FFF2-40B4-BE49-F238E27FC236}">
                <a16:creationId xmlns:a16="http://schemas.microsoft.com/office/drawing/2014/main" id="{DA51DB16-7678-1AA9-61EB-87CCDFE8A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117" y="1511788"/>
            <a:ext cx="8745150" cy="5145063"/>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F54223DB-433C-7F02-F910-E265BFE2F15C}"/>
              </a:ext>
            </a:extLst>
          </p:cNvPr>
          <p:cNvSpPr>
            <a:spLocks noGrp="1"/>
          </p:cNvSpPr>
          <p:nvPr>
            <p:ph type="title"/>
          </p:nvPr>
        </p:nvSpPr>
        <p:spPr>
          <a:xfrm>
            <a:off x="830117" y="252000"/>
            <a:ext cx="16508557" cy="863693"/>
          </a:xfrm>
        </p:spPr>
        <p:txBody>
          <a:bodyPr/>
          <a:lstStyle/>
          <a:p>
            <a:r>
              <a:rPr lang="nl-BE" dirty="0"/>
              <a:t>Mentale en fysieke onrust </a:t>
            </a:r>
            <a:r>
              <a:rPr lang="nl-BE" dirty="0">
                <a:sym typeface="Wingdings" pitchFamily="2" charset="2"/>
              </a:rPr>
              <a:t> </a:t>
            </a:r>
            <a:r>
              <a:rPr lang="nl-BE" dirty="0"/>
              <a:t>uitputting</a:t>
            </a:r>
          </a:p>
        </p:txBody>
      </p:sp>
      <p:pic>
        <p:nvPicPr>
          <p:cNvPr id="2" name="Picture 2" descr="Wat kun je zelf al doen">
            <a:extLst>
              <a:ext uri="{FF2B5EF4-FFF2-40B4-BE49-F238E27FC236}">
                <a16:creationId xmlns:a16="http://schemas.microsoft.com/office/drawing/2014/main" id="{EEB74B2D-1DE0-D3F4-E478-292ED08B83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5267" y="2134076"/>
            <a:ext cx="7632930" cy="5145063"/>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D46BB870-1813-4375-5789-3BF6E6575F5F}"/>
              </a:ext>
            </a:extLst>
          </p:cNvPr>
          <p:cNvSpPr txBox="1"/>
          <p:nvPr/>
        </p:nvSpPr>
        <p:spPr>
          <a:xfrm>
            <a:off x="11437939" y="1554847"/>
            <a:ext cx="5070619" cy="1642629"/>
          </a:xfrm>
          <a:prstGeom prst="rect">
            <a:avLst/>
          </a:prstGeom>
          <a:noFill/>
        </p:spPr>
        <p:txBody>
          <a:bodyPr wrap="none" rtlCol="0">
            <a:spAutoFit/>
          </a:bodyPr>
          <a:lstStyle/>
          <a:p>
            <a:pPr algn="l">
              <a:lnSpc>
                <a:spcPct val="120000"/>
              </a:lnSpc>
            </a:pPr>
            <a:r>
              <a:rPr lang="nl-BE" sz="4400" dirty="0">
                <a:sym typeface="Wingdings" pitchFamily="2" charset="2"/>
              </a:rPr>
              <a:t> </a:t>
            </a:r>
            <a:r>
              <a:rPr lang="nl-BE" sz="4400" dirty="0"/>
              <a:t>Parental burnout</a:t>
            </a:r>
          </a:p>
          <a:p>
            <a:pPr marL="342900" indent="-342900" algn="l">
              <a:lnSpc>
                <a:spcPct val="120000"/>
              </a:lnSpc>
              <a:buFont typeface="Arial" panose="020B0604020202020204" pitchFamily="34" charset="0"/>
              <a:buChar char="–"/>
            </a:pPr>
            <a:endParaRPr lang="nl-BE" sz="4400" dirty="0"/>
          </a:p>
        </p:txBody>
      </p:sp>
      <p:sp>
        <p:nvSpPr>
          <p:cNvPr id="3" name="Tekstvak 2">
            <a:extLst>
              <a:ext uri="{FF2B5EF4-FFF2-40B4-BE49-F238E27FC236}">
                <a16:creationId xmlns:a16="http://schemas.microsoft.com/office/drawing/2014/main" id="{DADE4DE8-6B24-4C04-602F-84574D96D6E1}"/>
              </a:ext>
            </a:extLst>
          </p:cNvPr>
          <p:cNvSpPr txBox="1"/>
          <p:nvPr/>
        </p:nvSpPr>
        <p:spPr>
          <a:xfrm>
            <a:off x="2017390" y="7619524"/>
            <a:ext cx="13303894" cy="1360757"/>
          </a:xfrm>
          <a:prstGeom prst="rect">
            <a:avLst/>
          </a:prstGeom>
          <a:noFill/>
        </p:spPr>
        <p:txBody>
          <a:bodyPr wrap="square" rtlCol="0">
            <a:spAutoFit/>
          </a:bodyPr>
          <a:lstStyle/>
          <a:p>
            <a:pPr algn="ctr">
              <a:lnSpc>
                <a:spcPct val="120000"/>
              </a:lnSpc>
            </a:pPr>
            <a:r>
              <a:rPr lang="nl-BE" sz="3600" i="1" dirty="0"/>
              <a:t>Als je van een lange dag op het werk thuis komt met je kinderen, je hoofd zit vol en je energie is op….</a:t>
            </a:r>
          </a:p>
        </p:txBody>
      </p:sp>
    </p:spTree>
    <p:extLst>
      <p:ext uri="{BB962C8B-B14F-4D97-AF65-F5344CB8AC3E}">
        <p14:creationId xmlns:p14="http://schemas.microsoft.com/office/powerpoint/2010/main" val="2615197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7211437-EF97-B9DC-C850-C1182D05E32D}"/>
              </a:ext>
            </a:extLst>
          </p:cNvPr>
          <p:cNvSpPr>
            <a:spLocks noGrp="1"/>
          </p:cNvSpPr>
          <p:nvPr>
            <p:ph type="title"/>
          </p:nvPr>
        </p:nvSpPr>
        <p:spPr>
          <a:xfrm>
            <a:off x="830118" y="252000"/>
            <a:ext cx="15705282" cy="863693"/>
          </a:xfrm>
        </p:spPr>
        <p:txBody>
          <a:bodyPr/>
          <a:lstStyle/>
          <a:p>
            <a:r>
              <a:rPr lang="en-US" dirty="0" err="1"/>
              <a:t>Opvoedstress.be</a:t>
            </a:r>
            <a:endParaRPr lang="en-US" dirty="0"/>
          </a:p>
        </p:txBody>
      </p:sp>
      <p:pic>
        <p:nvPicPr>
          <p:cNvPr id="6" name="Tijdelijke aanduiding voor inhoud 5" descr="Afbeelding met tekst, schermopname, Menselijk gezicht&#10;&#10;Automatisch gegenereerde beschrijving">
            <a:extLst>
              <a:ext uri="{FF2B5EF4-FFF2-40B4-BE49-F238E27FC236}">
                <a16:creationId xmlns:a16="http://schemas.microsoft.com/office/drawing/2014/main" id="{A23499B9-8DEB-7CAE-9936-9CC9C5B0A5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59844" y="1193800"/>
            <a:ext cx="10418985" cy="8307800"/>
          </a:xfrm>
          <a:noFill/>
        </p:spPr>
      </p:pic>
      <p:sp>
        <p:nvSpPr>
          <p:cNvPr id="4" name="Tijdelijke aanduiding voor dianummer 3">
            <a:extLst>
              <a:ext uri="{FF2B5EF4-FFF2-40B4-BE49-F238E27FC236}">
                <a16:creationId xmlns:a16="http://schemas.microsoft.com/office/drawing/2014/main" id="{735770DF-745E-E933-A8D8-7E1EE742B795}"/>
              </a:ext>
            </a:extLst>
          </p:cNvPr>
          <p:cNvSpPr>
            <a:spLocks noGrp="1"/>
          </p:cNvSpPr>
          <p:nvPr>
            <p:ph type="sldNum" sz="quarter" idx="12"/>
          </p:nvPr>
        </p:nvSpPr>
        <p:spPr>
          <a:xfrm>
            <a:off x="15590520" y="8948703"/>
            <a:ext cx="921880" cy="519289"/>
          </a:xfrm>
        </p:spPr>
        <p:txBody>
          <a:bodyPr anchor="ctr">
            <a:normAutofit/>
          </a:bodyPr>
          <a:lstStyle/>
          <a:p>
            <a:pPr>
              <a:spcAft>
                <a:spcPts val="600"/>
              </a:spcAft>
            </a:pPr>
            <a:fld id="{7AE184E0-0BD4-4705-A12B-9B71DDE63301}" type="slidenum">
              <a:rPr lang="nl-BE" noProof="0" smtClean="0"/>
              <a:pPr>
                <a:spcAft>
                  <a:spcPts val="600"/>
                </a:spcAft>
              </a:pPr>
              <a:t>19</a:t>
            </a:fld>
            <a:endParaRPr lang="nl-BE" noProof="0"/>
          </a:p>
        </p:txBody>
      </p:sp>
    </p:spTree>
    <p:extLst>
      <p:ext uri="{BB962C8B-B14F-4D97-AF65-F5344CB8AC3E}">
        <p14:creationId xmlns:p14="http://schemas.microsoft.com/office/powerpoint/2010/main" val="3172809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E78A63C-6807-242C-2266-7A9C33E03745}"/>
              </a:ext>
            </a:extLst>
          </p:cNvPr>
          <p:cNvSpPr>
            <a:spLocks noGrp="1"/>
          </p:cNvSpPr>
          <p:nvPr>
            <p:ph type="title"/>
          </p:nvPr>
        </p:nvSpPr>
        <p:spPr>
          <a:xfrm>
            <a:off x="830118" y="252000"/>
            <a:ext cx="15705282" cy="863693"/>
          </a:xfrm>
        </p:spPr>
        <p:txBody>
          <a:bodyPr/>
          <a:lstStyle/>
          <a:p>
            <a:r>
              <a:rPr lang="en-US" dirty="0" err="1"/>
              <a:t>Opvoedstress.be</a:t>
            </a:r>
            <a:endParaRPr lang="en-US" dirty="0"/>
          </a:p>
        </p:txBody>
      </p:sp>
      <p:pic>
        <p:nvPicPr>
          <p:cNvPr id="5" name="Afbeelding 4" descr="Afbeelding met tekst, Menselijk gezicht, kleding, schermopname&#10;&#10;Automatisch gegenereerde beschrijving">
            <a:extLst>
              <a:ext uri="{FF2B5EF4-FFF2-40B4-BE49-F238E27FC236}">
                <a16:creationId xmlns:a16="http://schemas.microsoft.com/office/drawing/2014/main" id="{A4596FAF-DFD1-CC4F-40FB-EAB6240A4F25}"/>
              </a:ext>
            </a:extLst>
          </p:cNvPr>
          <p:cNvPicPr>
            <a:picLocks noChangeAspect="1"/>
          </p:cNvPicPr>
          <p:nvPr/>
        </p:nvPicPr>
        <p:blipFill rotWithShape="1">
          <a:blip r:embed="rId3">
            <a:extLst>
              <a:ext uri="{28A0092B-C50C-407E-A947-70E740481C1C}">
                <a14:useLocalDpi xmlns:a14="http://schemas.microsoft.com/office/drawing/2010/main" val="0"/>
              </a:ext>
            </a:extLst>
          </a:blip>
          <a:srcRect t="24507" b="10871"/>
          <a:stretch/>
        </p:blipFill>
        <p:spPr>
          <a:xfrm>
            <a:off x="835825" y="1867078"/>
            <a:ext cx="15699575" cy="6696000"/>
          </a:xfrm>
          <a:prstGeom prst="rect">
            <a:avLst/>
          </a:prstGeom>
          <a:noFill/>
        </p:spPr>
      </p:pic>
      <p:sp>
        <p:nvSpPr>
          <p:cNvPr id="11" name="Slide Number Placeholder 3">
            <a:extLst>
              <a:ext uri="{FF2B5EF4-FFF2-40B4-BE49-F238E27FC236}">
                <a16:creationId xmlns:a16="http://schemas.microsoft.com/office/drawing/2014/main" id="{C3515C7E-B9D4-A004-41F3-730782503AB2}"/>
              </a:ext>
            </a:extLst>
          </p:cNvPr>
          <p:cNvSpPr>
            <a:spLocks noGrp="1"/>
          </p:cNvSpPr>
          <p:nvPr>
            <p:ph type="sldNum" sz="quarter" idx="12"/>
          </p:nvPr>
        </p:nvSpPr>
        <p:spPr>
          <a:xfrm>
            <a:off x="15590520" y="8948703"/>
            <a:ext cx="921880" cy="519289"/>
          </a:xfrm>
        </p:spPr>
        <p:txBody>
          <a:bodyPr/>
          <a:lstStyle/>
          <a:p>
            <a:pPr>
              <a:spcAft>
                <a:spcPts val="600"/>
              </a:spcAft>
            </a:pPr>
            <a:fld id="{7AE184E0-0BD4-4705-A12B-9B71DDE63301}" type="slidenum">
              <a:rPr lang="nl-BE" noProof="0" smtClean="0"/>
              <a:pPr>
                <a:spcAft>
                  <a:spcPts val="600"/>
                </a:spcAft>
              </a:pPr>
              <a:t>2</a:t>
            </a:fld>
            <a:endParaRPr lang="nl-BE" noProof="0"/>
          </a:p>
        </p:txBody>
      </p:sp>
    </p:spTree>
    <p:extLst>
      <p:ext uri="{BB962C8B-B14F-4D97-AF65-F5344CB8AC3E}">
        <p14:creationId xmlns:p14="http://schemas.microsoft.com/office/powerpoint/2010/main" val="2294676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91F0EF1-D60A-FB77-E2E8-B7F374EB9FF9}"/>
              </a:ext>
            </a:extLst>
          </p:cNvPr>
          <p:cNvSpPr>
            <a:spLocks noGrp="1"/>
          </p:cNvSpPr>
          <p:nvPr>
            <p:ph type="sldNum" sz="quarter" idx="12"/>
          </p:nvPr>
        </p:nvSpPr>
        <p:spPr/>
        <p:txBody>
          <a:bodyPr/>
          <a:lstStyle/>
          <a:p>
            <a:fld id="{7AE184E0-0BD4-4705-A12B-9B71DDE63301}" type="slidenum">
              <a:rPr lang="nl-BE" noProof="0" smtClean="0"/>
              <a:t>20</a:t>
            </a:fld>
            <a:endParaRPr lang="nl-BE" noProof="0" dirty="0"/>
          </a:p>
        </p:txBody>
      </p:sp>
      <p:pic>
        <p:nvPicPr>
          <p:cNvPr id="5" name="Picture 2" descr="Alpentocht: Tips voor een oversteek van de Alpen per fiets">
            <a:extLst>
              <a:ext uri="{FF2B5EF4-FFF2-40B4-BE49-F238E27FC236}">
                <a16:creationId xmlns:a16="http://schemas.microsoft.com/office/drawing/2014/main" id="{372E43E5-9A27-A46B-9449-0F83E3D96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376" y="1607041"/>
            <a:ext cx="7113804" cy="5330044"/>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a:extLst>
              <a:ext uri="{FF2B5EF4-FFF2-40B4-BE49-F238E27FC236}">
                <a16:creationId xmlns:a16="http://schemas.microsoft.com/office/drawing/2014/main" id="{7B3E00DB-369C-683A-1580-40B3E2C0252A}"/>
              </a:ext>
            </a:extLst>
          </p:cNvPr>
          <p:cNvSpPr>
            <a:spLocks noGrp="1"/>
          </p:cNvSpPr>
          <p:nvPr>
            <p:ph type="title"/>
          </p:nvPr>
        </p:nvSpPr>
        <p:spPr>
          <a:xfrm>
            <a:off x="830118" y="252000"/>
            <a:ext cx="15705282" cy="863693"/>
          </a:xfrm>
        </p:spPr>
        <p:txBody>
          <a:bodyPr/>
          <a:lstStyle/>
          <a:p>
            <a:r>
              <a:rPr lang="nl-BE" dirty="0"/>
              <a:t>Hoe te ‘ont’spannen??</a:t>
            </a:r>
          </a:p>
        </p:txBody>
      </p:sp>
      <p:sp>
        <p:nvSpPr>
          <p:cNvPr id="2" name="Tekstvak 1">
            <a:extLst>
              <a:ext uri="{FF2B5EF4-FFF2-40B4-BE49-F238E27FC236}">
                <a16:creationId xmlns:a16="http://schemas.microsoft.com/office/drawing/2014/main" id="{6B07819F-9A58-542A-28BC-4050C2060C71}"/>
              </a:ext>
            </a:extLst>
          </p:cNvPr>
          <p:cNvSpPr txBox="1"/>
          <p:nvPr/>
        </p:nvSpPr>
        <p:spPr>
          <a:xfrm>
            <a:off x="1501376" y="7428432"/>
            <a:ext cx="1516603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dirty="0">
                <a:solidFill>
                  <a:srgbClr val="000000"/>
                </a:solidFill>
                <a:effectLst/>
                <a:latin typeface="+mj-lt"/>
                <a:ea typeface="Calibri" panose="020F0502020204030204" pitchFamily="34" charset="0"/>
              </a:rPr>
              <a:t>Net in tijden van stress maken we nog minder tijd om de dingen te doen die ons ontspannen</a:t>
            </a:r>
          </a:p>
        </p:txBody>
      </p:sp>
      <p:pic>
        <p:nvPicPr>
          <p:cNvPr id="10" name="Picture 2" descr="6 simpele trucjes om minder tijd door te brengen op je smartphone |  Multimedia | hln.be">
            <a:extLst>
              <a:ext uri="{FF2B5EF4-FFF2-40B4-BE49-F238E27FC236}">
                <a16:creationId xmlns:a16="http://schemas.microsoft.com/office/drawing/2014/main" id="{0720026A-A6C6-50BB-8426-BE1F20BA8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3169" y="1670501"/>
            <a:ext cx="7928663" cy="526658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8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1A5C49-F34C-F00B-FA2A-971E334537FF}"/>
              </a:ext>
            </a:extLst>
          </p:cNvPr>
          <p:cNvSpPr>
            <a:spLocks noGrp="1"/>
          </p:cNvSpPr>
          <p:nvPr>
            <p:ph type="title"/>
          </p:nvPr>
        </p:nvSpPr>
        <p:spPr/>
        <p:txBody>
          <a:bodyPr/>
          <a:lstStyle/>
          <a:p>
            <a:r>
              <a:rPr lang="nl-BE" dirty="0"/>
              <a:t>‘Mindful’ stressen</a:t>
            </a:r>
          </a:p>
        </p:txBody>
      </p:sp>
      <p:sp>
        <p:nvSpPr>
          <p:cNvPr id="4" name="Tijdelijke aanduiding voor dianummer 3">
            <a:extLst>
              <a:ext uri="{FF2B5EF4-FFF2-40B4-BE49-F238E27FC236}">
                <a16:creationId xmlns:a16="http://schemas.microsoft.com/office/drawing/2014/main" id="{BBCA6A4C-FFE5-4C45-6986-7E36C2F86024}"/>
              </a:ext>
            </a:extLst>
          </p:cNvPr>
          <p:cNvSpPr>
            <a:spLocks noGrp="1"/>
          </p:cNvSpPr>
          <p:nvPr>
            <p:ph type="sldNum" sz="quarter" idx="12"/>
          </p:nvPr>
        </p:nvSpPr>
        <p:spPr/>
        <p:txBody>
          <a:bodyPr/>
          <a:lstStyle/>
          <a:p>
            <a:fld id="{7AE184E0-0BD4-4705-A12B-9B71DDE63301}" type="slidenum">
              <a:rPr lang="nl-BE" noProof="0" smtClean="0"/>
              <a:t>21</a:t>
            </a:fld>
            <a:endParaRPr lang="nl-BE" noProof="0" dirty="0"/>
          </a:p>
        </p:txBody>
      </p:sp>
      <p:pic>
        <p:nvPicPr>
          <p:cNvPr id="14338" name="Picture 2" descr="Leren luisteren naar je lichaam">
            <a:extLst>
              <a:ext uri="{FF2B5EF4-FFF2-40B4-BE49-F238E27FC236}">
                <a16:creationId xmlns:a16="http://schemas.microsoft.com/office/drawing/2014/main" id="{99F5D46F-3897-D33E-C1FE-18EEC53D5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118" y="2031826"/>
            <a:ext cx="7446596" cy="4964397"/>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6DC603D9-6C0A-ADB8-E6ED-035B3418467D}"/>
              </a:ext>
            </a:extLst>
          </p:cNvPr>
          <p:cNvSpPr txBox="1"/>
          <p:nvPr/>
        </p:nvSpPr>
        <p:spPr>
          <a:xfrm>
            <a:off x="8669337" y="1848946"/>
            <a:ext cx="6921183" cy="2025555"/>
          </a:xfrm>
          <a:prstGeom prst="rect">
            <a:avLst/>
          </a:prstGeom>
          <a:noFill/>
        </p:spPr>
        <p:txBody>
          <a:bodyPr wrap="square" rtlCol="0">
            <a:spAutoFit/>
          </a:bodyPr>
          <a:lstStyle/>
          <a:p>
            <a:pPr algn="l">
              <a:lnSpc>
                <a:spcPct val="120000"/>
              </a:lnSpc>
            </a:pPr>
            <a:r>
              <a:rPr lang="nl-BE" sz="3600" dirty="0"/>
              <a:t>Wees je bewust van de signalen van je lichaam (en je geest)</a:t>
            </a:r>
          </a:p>
          <a:p>
            <a:pPr algn="l">
              <a:lnSpc>
                <a:spcPct val="120000"/>
              </a:lnSpc>
            </a:pPr>
            <a:endParaRPr lang="nl-BE" sz="3600" dirty="0"/>
          </a:p>
        </p:txBody>
      </p:sp>
      <p:pic>
        <p:nvPicPr>
          <p:cNvPr id="14342" name="Picture 6" descr="Slaande ruzie - Opvoedingsvragen">
            <a:extLst>
              <a:ext uri="{FF2B5EF4-FFF2-40B4-BE49-F238E27FC236}">
                <a16:creationId xmlns:a16="http://schemas.microsoft.com/office/drawing/2014/main" id="{1D92E38A-35B5-7CF8-B7EB-A75B24F30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759" y="4171219"/>
            <a:ext cx="4245225" cy="2825004"/>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512C3047-0922-714B-69DD-60A1C79AC5FF}"/>
              </a:ext>
            </a:extLst>
          </p:cNvPr>
          <p:cNvSpPr txBox="1"/>
          <p:nvPr/>
        </p:nvSpPr>
        <p:spPr>
          <a:xfrm>
            <a:off x="4475839" y="8196735"/>
            <a:ext cx="9411551" cy="830099"/>
          </a:xfrm>
          <a:prstGeom prst="rect">
            <a:avLst/>
          </a:prstGeom>
          <a:noFill/>
        </p:spPr>
        <p:txBody>
          <a:bodyPr wrap="none" rtlCol="0">
            <a:spAutoFit/>
          </a:bodyPr>
          <a:lstStyle/>
          <a:p>
            <a:pPr algn="l">
              <a:lnSpc>
                <a:spcPct val="120000"/>
              </a:lnSpc>
            </a:pPr>
            <a:r>
              <a:rPr lang="nl-BE" sz="4400" b="0" i="0" dirty="0">
                <a:solidFill>
                  <a:srgbClr val="042A2B"/>
                </a:solidFill>
                <a:effectLst/>
                <a:latin typeface="+mj-lt"/>
              </a:rPr>
              <a:t>Jouw kind is heel vaak jouw spiegel. </a:t>
            </a:r>
            <a:endParaRPr lang="nl-BE" sz="4400" dirty="0">
              <a:latin typeface="+mj-lt"/>
            </a:endParaRPr>
          </a:p>
        </p:txBody>
      </p:sp>
    </p:spTree>
    <p:extLst>
      <p:ext uri="{BB962C8B-B14F-4D97-AF65-F5344CB8AC3E}">
        <p14:creationId xmlns:p14="http://schemas.microsoft.com/office/powerpoint/2010/main" val="174152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32F02F-9D19-9F9C-18C8-EC593D991F79}"/>
              </a:ext>
            </a:extLst>
          </p:cNvPr>
          <p:cNvSpPr>
            <a:spLocks noGrp="1"/>
          </p:cNvSpPr>
          <p:nvPr>
            <p:ph type="title"/>
          </p:nvPr>
        </p:nvSpPr>
        <p:spPr>
          <a:xfrm>
            <a:off x="830118" y="252000"/>
            <a:ext cx="15705282" cy="863693"/>
          </a:xfrm>
        </p:spPr>
        <p:txBody>
          <a:bodyPr anchor="t">
            <a:normAutofit/>
          </a:bodyPr>
          <a:lstStyle/>
          <a:p>
            <a:r>
              <a:rPr lang="nl-BE" dirty="0"/>
              <a:t>‘ont’spannen via ons lichaam</a:t>
            </a:r>
          </a:p>
        </p:txBody>
      </p:sp>
      <p:sp>
        <p:nvSpPr>
          <p:cNvPr id="4" name="Tijdelijke aanduiding voor dianummer 3">
            <a:extLst>
              <a:ext uri="{FF2B5EF4-FFF2-40B4-BE49-F238E27FC236}">
                <a16:creationId xmlns:a16="http://schemas.microsoft.com/office/drawing/2014/main" id="{E5E3E100-1513-447E-57F2-DCBB988DB6EC}"/>
              </a:ext>
            </a:extLst>
          </p:cNvPr>
          <p:cNvSpPr>
            <a:spLocks noGrp="1"/>
          </p:cNvSpPr>
          <p:nvPr>
            <p:ph type="sldNum" sz="quarter" idx="4"/>
          </p:nvPr>
        </p:nvSpPr>
        <p:spPr>
          <a:xfrm>
            <a:off x="15590520" y="8948703"/>
            <a:ext cx="921880" cy="519289"/>
          </a:xfrm>
        </p:spPr>
        <p:txBody>
          <a:bodyPr anchor="ctr">
            <a:normAutofit/>
          </a:bodyPr>
          <a:lstStyle/>
          <a:p>
            <a:pPr>
              <a:spcAft>
                <a:spcPts val="600"/>
              </a:spcAft>
            </a:pPr>
            <a:fld id="{7AE184E0-0BD4-4705-A12B-9B71DDE63301}" type="slidenum">
              <a:rPr lang="nl-BE" noProof="0" smtClean="0"/>
              <a:pPr>
                <a:spcAft>
                  <a:spcPts val="600"/>
                </a:spcAft>
              </a:pPr>
              <a:t>22</a:t>
            </a:fld>
            <a:endParaRPr lang="nl-BE" noProof="0"/>
          </a:p>
        </p:txBody>
      </p:sp>
      <p:pic>
        <p:nvPicPr>
          <p:cNvPr id="6" name="Picture 2" descr="Differences Between Sympathetic And Parasympathetic Nervous ...">
            <a:extLst>
              <a:ext uri="{FF2B5EF4-FFF2-40B4-BE49-F238E27FC236}">
                <a16:creationId xmlns:a16="http://schemas.microsoft.com/office/drawing/2014/main" id="{7C1D130B-3C5E-6C04-4975-43D9664952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5153" r="5" b="2541"/>
          <a:stretch/>
        </p:blipFill>
        <p:spPr bwMode="auto">
          <a:xfrm>
            <a:off x="3769947" y="1132152"/>
            <a:ext cx="7840141" cy="8621448"/>
          </a:xfrm>
          <a:prstGeom prst="rect">
            <a:avLst/>
          </a:prstGeom>
          <a:solidFill>
            <a:srgbClr val="FFFFFF"/>
          </a:solidFill>
        </p:spPr>
      </p:pic>
      <p:sp>
        <p:nvSpPr>
          <p:cNvPr id="5" name="Rechthoek 4">
            <a:extLst>
              <a:ext uri="{FF2B5EF4-FFF2-40B4-BE49-F238E27FC236}">
                <a16:creationId xmlns:a16="http://schemas.microsoft.com/office/drawing/2014/main" id="{7EA8BE5D-4BF1-6EF4-776F-F4899B0C0371}"/>
              </a:ext>
            </a:extLst>
          </p:cNvPr>
          <p:cNvSpPr/>
          <p:nvPr/>
        </p:nvSpPr>
        <p:spPr>
          <a:xfrm>
            <a:off x="6677247" y="3955312"/>
            <a:ext cx="680483" cy="4827181"/>
          </a:xfrm>
          <a:prstGeom prst="rect">
            <a:avLst/>
          </a:prstGeom>
          <a:noFill/>
          <a:ln w="7620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sp>
        <p:nvSpPr>
          <p:cNvPr id="3" name="Tekstvak 2">
            <a:extLst>
              <a:ext uri="{FF2B5EF4-FFF2-40B4-BE49-F238E27FC236}">
                <a16:creationId xmlns:a16="http://schemas.microsoft.com/office/drawing/2014/main" id="{78B89806-EBFC-260A-9738-E8C01B20EEFD}"/>
              </a:ext>
            </a:extLst>
          </p:cNvPr>
          <p:cNvSpPr txBox="1"/>
          <p:nvPr/>
        </p:nvSpPr>
        <p:spPr>
          <a:xfrm>
            <a:off x="4324340" y="8779331"/>
            <a:ext cx="4705814" cy="973215"/>
          </a:xfrm>
          <a:prstGeom prst="rect">
            <a:avLst/>
          </a:prstGeom>
          <a:noFill/>
        </p:spPr>
        <p:txBody>
          <a:bodyPr wrap="square" rtlCol="0">
            <a:spAutoFit/>
          </a:bodyPr>
          <a:lstStyle/>
          <a:p>
            <a:pPr algn="ctr">
              <a:lnSpc>
                <a:spcPct val="120000"/>
              </a:lnSpc>
            </a:pPr>
            <a:r>
              <a:rPr lang="nl-BE" sz="2500" b="1" dirty="0">
                <a:solidFill>
                  <a:schemeClr val="tx2"/>
                </a:solidFill>
              </a:rPr>
              <a:t>80% van de zenuwbanen lopen van lichaam naar brein </a:t>
            </a:r>
          </a:p>
        </p:txBody>
      </p:sp>
      <p:sp>
        <p:nvSpPr>
          <p:cNvPr id="7" name="Tekstvak 6">
            <a:extLst>
              <a:ext uri="{FF2B5EF4-FFF2-40B4-BE49-F238E27FC236}">
                <a16:creationId xmlns:a16="http://schemas.microsoft.com/office/drawing/2014/main" id="{DD2D8820-A7BD-1F0C-74B9-F013DBFEABCE}"/>
              </a:ext>
            </a:extLst>
          </p:cNvPr>
          <p:cNvSpPr txBox="1"/>
          <p:nvPr/>
        </p:nvSpPr>
        <p:spPr>
          <a:xfrm>
            <a:off x="12054732" y="2651153"/>
            <a:ext cx="4925311" cy="3717749"/>
          </a:xfrm>
          <a:prstGeom prst="rect">
            <a:avLst/>
          </a:prstGeom>
          <a:noFill/>
        </p:spPr>
        <p:txBody>
          <a:bodyPr wrap="square" rtlCol="0">
            <a:spAutoFit/>
          </a:bodyPr>
          <a:lstStyle/>
          <a:p>
            <a:pPr algn="l">
              <a:lnSpc>
                <a:spcPct val="120000"/>
              </a:lnSpc>
            </a:pPr>
            <a:r>
              <a:rPr lang="nl-BE" sz="4000" b="1" dirty="0">
                <a:solidFill>
                  <a:schemeClr val="tx2"/>
                </a:solidFill>
              </a:rPr>
              <a:t>Mentale</a:t>
            </a:r>
            <a:r>
              <a:rPr lang="nl-BE" sz="4000" dirty="0"/>
              <a:t> spanning wegkrijgen door op tijd op de </a:t>
            </a:r>
            <a:r>
              <a:rPr lang="nl-BE" sz="4000" b="1" dirty="0">
                <a:solidFill>
                  <a:schemeClr val="tx2"/>
                </a:solidFill>
              </a:rPr>
              <a:t>lichamelijke</a:t>
            </a:r>
            <a:r>
              <a:rPr lang="nl-BE" sz="4000" dirty="0"/>
              <a:t> rem te duwen</a:t>
            </a:r>
          </a:p>
        </p:txBody>
      </p:sp>
    </p:spTree>
    <p:extLst>
      <p:ext uri="{BB962C8B-B14F-4D97-AF65-F5344CB8AC3E}">
        <p14:creationId xmlns:p14="http://schemas.microsoft.com/office/powerpoint/2010/main" val="407436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ep 11">
            <a:extLst>
              <a:ext uri="{FF2B5EF4-FFF2-40B4-BE49-F238E27FC236}">
                <a16:creationId xmlns:a16="http://schemas.microsoft.com/office/drawing/2014/main" id="{226C4D9A-03C5-E1DE-C60E-F1EE3968139B}"/>
              </a:ext>
            </a:extLst>
          </p:cNvPr>
          <p:cNvGrpSpPr/>
          <p:nvPr/>
        </p:nvGrpSpPr>
        <p:grpSpPr>
          <a:xfrm>
            <a:off x="4122812" y="1115693"/>
            <a:ext cx="9985991" cy="8304038"/>
            <a:chOff x="4122812" y="1837444"/>
            <a:chExt cx="8636642" cy="7585554"/>
          </a:xfrm>
        </p:grpSpPr>
        <p:pic>
          <p:nvPicPr>
            <p:cNvPr id="6" name="Afbeelding 5">
              <a:extLst>
                <a:ext uri="{FF2B5EF4-FFF2-40B4-BE49-F238E27FC236}">
                  <a16:creationId xmlns:a16="http://schemas.microsoft.com/office/drawing/2014/main" id="{0A611BDD-E443-1F36-BC81-F3C080F3B476}"/>
                </a:ext>
              </a:extLst>
            </p:cNvPr>
            <p:cNvPicPr>
              <a:picLocks noChangeAspect="1"/>
            </p:cNvPicPr>
            <p:nvPr/>
          </p:nvPicPr>
          <p:blipFill>
            <a:blip r:embed="rId3"/>
            <a:stretch>
              <a:fillRect/>
            </a:stretch>
          </p:blipFill>
          <p:spPr>
            <a:xfrm rot="16200000">
              <a:off x="7199108" y="-738261"/>
              <a:ext cx="2945840" cy="8097249"/>
            </a:xfrm>
            <a:prstGeom prst="rect">
              <a:avLst/>
            </a:prstGeom>
            <a:scene3d>
              <a:camera prst="orthographicFront">
                <a:rot lat="0" lon="0" rev="30000"/>
              </a:camera>
              <a:lightRig rig="threePt" dir="t"/>
            </a:scene3d>
          </p:spPr>
        </p:pic>
        <p:sp>
          <p:nvSpPr>
            <p:cNvPr id="7" name="Tekstvak 6">
              <a:extLst>
                <a:ext uri="{FF2B5EF4-FFF2-40B4-BE49-F238E27FC236}">
                  <a16:creationId xmlns:a16="http://schemas.microsoft.com/office/drawing/2014/main" id="{CF929556-7225-B7A1-7665-A90A96EC447C}"/>
                </a:ext>
              </a:extLst>
            </p:cNvPr>
            <p:cNvSpPr txBox="1"/>
            <p:nvPr/>
          </p:nvSpPr>
          <p:spPr>
            <a:xfrm>
              <a:off x="4636172" y="4476399"/>
              <a:ext cx="450857" cy="304225"/>
            </a:xfrm>
            <a:prstGeom prst="rect">
              <a:avLst/>
            </a:prstGeom>
            <a:noFill/>
          </p:spPr>
          <p:txBody>
            <a:bodyPr wrap="none" rtlCol="0">
              <a:spAutoFit/>
            </a:bodyPr>
            <a:lstStyle/>
            <a:p>
              <a:r>
                <a:rPr lang="nl-BE" sz="1564" dirty="0">
                  <a:solidFill>
                    <a:schemeClr val="tx1">
                      <a:lumMod val="50000"/>
                      <a:lumOff val="50000"/>
                    </a:schemeClr>
                  </a:solidFill>
                </a:rPr>
                <a:t>rust</a:t>
              </a:r>
            </a:p>
          </p:txBody>
        </p:sp>
        <p:sp>
          <p:nvSpPr>
            <p:cNvPr id="8" name="Tekstvak 7">
              <a:extLst>
                <a:ext uri="{FF2B5EF4-FFF2-40B4-BE49-F238E27FC236}">
                  <a16:creationId xmlns:a16="http://schemas.microsoft.com/office/drawing/2014/main" id="{9FF69E92-C00A-73CA-A4EF-45B15F1CF081}"/>
                </a:ext>
              </a:extLst>
            </p:cNvPr>
            <p:cNvSpPr txBox="1"/>
            <p:nvPr/>
          </p:nvSpPr>
          <p:spPr>
            <a:xfrm>
              <a:off x="6344467" y="2835347"/>
              <a:ext cx="723275" cy="333040"/>
            </a:xfrm>
            <a:prstGeom prst="rect">
              <a:avLst/>
            </a:prstGeom>
            <a:noFill/>
          </p:spPr>
          <p:txBody>
            <a:bodyPr wrap="none" rtlCol="0">
              <a:spAutoFit/>
            </a:bodyPr>
            <a:lstStyle/>
            <a:p>
              <a:r>
                <a:rPr lang="nl-BE" sz="1564" dirty="0">
                  <a:solidFill>
                    <a:schemeClr val="tx1">
                      <a:lumMod val="50000"/>
                      <a:lumOff val="50000"/>
                    </a:schemeClr>
                  </a:solidFill>
                </a:rPr>
                <a:t>stress</a:t>
              </a:r>
            </a:p>
          </p:txBody>
        </p:sp>
        <p:sp>
          <p:nvSpPr>
            <p:cNvPr id="9" name="Tekstvak 8">
              <a:extLst>
                <a:ext uri="{FF2B5EF4-FFF2-40B4-BE49-F238E27FC236}">
                  <a16:creationId xmlns:a16="http://schemas.microsoft.com/office/drawing/2014/main" id="{CB209746-8F28-D2CD-B28B-95CA224C6B49}"/>
                </a:ext>
              </a:extLst>
            </p:cNvPr>
            <p:cNvSpPr txBox="1"/>
            <p:nvPr/>
          </p:nvSpPr>
          <p:spPr>
            <a:xfrm>
              <a:off x="8790350" y="3997158"/>
              <a:ext cx="873292" cy="304225"/>
            </a:xfrm>
            <a:prstGeom prst="rect">
              <a:avLst/>
            </a:prstGeom>
            <a:noFill/>
          </p:spPr>
          <p:txBody>
            <a:bodyPr wrap="square" rtlCol="0">
              <a:spAutoFit/>
            </a:bodyPr>
            <a:lstStyle/>
            <a:p>
              <a:r>
                <a:rPr lang="nl-BE" sz="1564" dirty="0">
                  <a:solidFill>
                    <a:schemeClr val="tx1">
                      <a:lumMod val="50000"/>
                      <a:lumOff val="50000"/>
                    </a:schemeClr>
                  </a:solidFill>
                </a:rPr>
                <a:t>herstel</a:t>
              </a:r>
            </a:p>
          </p:txBody>
        </p:sp>
        <p:sp>
          <p:nvSpPr>
            <p:cNvPr id="10" name="Tekstvak 9">
              <a:extLst>
                <a:ext uri="{FF2B5EF4-FFF2-40B4-BE49-F238E27FC236}">
                  <a16:creationId xmlns:a16="http://schemas.microsoft.com/office/drawing/2014/main" id="{F912C1F6-472B-3818-A2CD-F112B1C0BF6B}"/>
                </a:ext>
              </a:extLst>
            </p:cNvPr>
            <p:cNvSpPr txBox="1"/>
            <p:nvPr/>
          </p:nvSpPr>
          <p:spPr>
            <a:xfrm>
              <a:off x="12090819" y="4796165"/>
              <a:ext cx="546685" cy="364203"/>
            </a:xfrm>
            <a:prstGeom prst="rect">
              <a:avLst/>
            </a:prstGeom>
            <a:noFill/>
          </p:spPr>
          <p:txBody>
            <a:bodyPr wrap="none" rtlCol="0">
              <a:spAutoFit/>
            </a:bodyPr>
            <a:lstStyle/>
            <a:p>
              <a:r>
                <a:rPr lang="nl-BE" sz="1991" b="1" dirty="0">
                  <a:solidFill>
                    <a:schemeClr val="tx1">
                      <a:lumMod val="50000"/>
                      <a:lumOff val="50000"/>
                    </a:schemeClr>
                  </a:solidFill>
                </a:rPr>
                <a:t>Tijd</a:t>
              </a:r>
            </a:p>
          </p:txBody>
        </p:sp>
        <p:sp>
          <p:nvSpPr>
            <p:cNvPr id="11" name="Tekstvak 10">
              <a:extLst>
                <a:ext uri="{FF2B5EF4-FFF2-40B4-BE49-F238E27FC236}">
                  <a16:creationId xmlns:a16="http://schemas.microsoft.com/office/drawing/2014/main" id="{FB009D07-3FEB-C679-B797-68CDFF1A6A58}"/>
                </a:ext>
              </a:extLst>
            </p:cNvPr>
            <p:cNvSpPr txBox="1"/>
            <p:nvPr/>
          </p:nvSpPr>
          <p:spPr>
            <a:xfrm rot="16200000">
              <a:off x="3186380" y="3794534"/>
              <a:ext cx="2284600" cy="398699"/>
            </a:xfrm>
            <a:prstGeom prst="rect">
              <a:avLst/>
            </a:prstGeom>
            <a:noFill/>
          </p:spPr>
          <p:txBody>
            <a:bodyPr wrap="none" rtlCol="0">
              <a:spAutoFit/>
            </a:bodyPr>
            <a:lstStyle/>
            <a:p>
              <a:r>
                <a:rPr lang="nl-BE" sz="1991" b="1" dirty="0">
                  <a:solidFill>
                    <a:schemeClr val="tx1">
                      <a:lumMod val="50000"/>
                      <a:lumOff val="50000"/>
                    </a:schemeClr>
                  </a:solidFill>
                </a:rPr>
                <a:t>Amount of stress</a:t>
              </a:r>
            </a:p>
          </p:txBody>
        </p:sp>
        <p:pic>
          <p:nvPicPr>
            <p:cNvPr id="16" name="Afbeelding 15">
              <a:extLst>
                <a:ext uri="{FF2B5EF4-FFF2-40B4-BE49-F238E27FC236}">
                  <a16:creationId xmlns:a16="http://schemas.microsoft.com/office/drawing/2014/main" id="{92A2A71C-5CBD-6127-FD1A-318EEE6C96D2}"/>
                </a:ext>
              </a:extLst>
            </p:cNvPr>
            <p:cNvPicPr>
              <a:picLocks noChangeAspect="1"/>
            </p:cNvPicPr>
            <p:nvPr/>
          </p:nvPicPr>
          <p:blipFill>
            <a:blip r:embed="rId4"/>
            <a:stretch>
              <a:fillRect/>
            </a:stretch>
          </p:blipFill>
          <p:spPr>
            <a:xfrm rot="16200000">
              <a:off x="7301194" y="3662867"/>
              <a:ext cx="2765031" cy="8073888"/>
            </a:xfrm>
            <a:prstGeom prst="rect">
              <a:avLst/>
            </a:prstGeom>
            <a:scene3d>
              <a:camera prst="orthographicFront">
                <a:rot lat="0" lon="0" rev="30000"/>
              </a:camera>
              <a:lightRig rig="threePt" dir="t"/>
            </a:scene3d>
          </p:spPr>
        </p:pic>
        <p:sp>
          <p:nvSpPr>
            <p:cNvPr id="17" name="Tekstvak 16">
              <a:extLst>
                <a:ext uri="{FF2B5EF4-FFF2-40B4-BE49-F238E27FC236}">
                  <a16:creationId xmlns:a16="http://schemas.microsoft.com/office/drawing/2014/main" id="{30FCF9A7-8655-ED13-E837-9D045534B384}"/>
                </a:ext>
              </a:extLst>
            </p:cNvPr>
            <p:cNvSpPr txBox="1"/>
            <p:nvPr/>
          </p:nvSpPr>
          <p:spPr>
            <a:xfrm>
              <a:off x="12212769" y="9058795"/>
              <a:ext cx="546685" cy="364203"/>
            </a:xfrm>
            <a:prstGeom prst="rect">
              <a:avLst/>
            </a:prstGeom>
            <a:noFill/>
          </p:spPr>
          <p:txBody>
            <a:bodyPr wrap="none" rtlCol="0">
              <a:spAutoFit/>
            </a:bodyPr>
            <a:lstStyle/>
            <a:p>
              <a:r>
                <a:rPr lang="nl-BE" sz="1991" b="1" dirty="0">
                  <a:solidFill>
                    <a:schemeClr val="tx1">
                      <a:lumMod val="50000"/>
                      <a:lumOff val="50000"/>
                    </a:schemeClr>
                  </a:solidFill>
                </a:rPr>
                <a:t>Tijd</a:t>
              </a:r>
            </a:p>
          </p:txBody>
        </p:sp>
        <p:sp>
          <p:nvSpPr>
            <p:cNvPr id="18" name="Tekstvak 17">
              <a:extLst>
                <a:ext uri="{FF2B5EF4-FFF2-40B4-BE49-F238E27FC236}">
                  <a16:creationId xmlns:a16="http://schemas.microsoft.com/office/drawing/2014/main" id="{E32BD6B6-89BC-55DD-B3A1-B185B201532D}"/>
                </a:ext>
              </a:extLst>
            </p:cNvPr>
            <p:cNvSpPr txBox="1"/>
            <p:nvPr/>
          </p:nvSpPr>
          <p:spPr>
            <a:xfrm rot="16200000">
              <a:off x="3179862" y="7669905"/>
              <a:ext cx="2284600" cy="398699"/>
            </a:xfrm>
            <a:prstGeom prst="rect">
              <a:avLst/>
            </a:prstGeom>
            <a:noFill/>
          </p:spPr>
          <p:txBody>
            <a:bodyPr wrap="none" rtlCol="0">
              <a:spAutoFit/>
            </a:bodyPr>
            <a:lstStyle/>
            <a:p>
              <a:r>
                <a:rPr lang="nl-BE" sz="1991" b="1" dirty="0">
                  <a:solidFill>
                    <a:schemeClr val="tx1">
                      <a:lumMod val="50000"/>
                      <a:lumOff val="50000"/>
                    </a:schemeClr>
                  </a:solidFill>
                </a:rPr>
                <a:t>Amount of stress</a:t>
              </a:r>
            </a:p>
          </p:txBody>
        </p:sp>
        <p:sp>
          <p:nvSpPr>
            <p:cNvPr id="20" name="Tekstvak 19">
              <a:extLst>
                <a:ext uri="{FF2B5EF4-FFF2-40B4-BE49-F238E27FC236}">
                  <a16:creationId xmlns:a16="http://schemas.microsoft.com/office/drawing/2014/main" id="{FFD7FE11-F4B2-BDFB-D5E9-6322A22519E1}"/>
                </a:ext>
              </a:extLst>
            </p:cNvPr>
            <p:cNvSpPr txBox="1"/>
            <p:nvPr/>
          </p:nvSpPr>
          <p:spPr>
            <a:xfrm>
              <a:off x="6561200" y="6984079"/>
              <a:ext cx="683772" cy="304225"/>
            </a:xfrm>
            <a:prstGeom prst="rect">
              <a:avLst/>
            </a:prstGeom>
            <a:noFill/>
          </p:spPr>
          <p:txBody>
            <a:bodyPr wrap="none" rtlCol="0">
              <a:spAutoFit/>
            </a:bodyPr>
            <a:lstStyle/>
            <a:p>
              <a:r>
                <a:rPr lang="nl-BE" sz="1564" dirty="0">
                  <a:solidFill>
                    <a:schemeClr val="tx1">
                      <a:lumMod val="50000"/>
                      <a:lumOff val="50000"/>
                    </a:schemeClr>
                  </a:solidFill>
                </a:rPr>
                <a:t>herstel</a:t>
              </a:r>
            </a:p>
          </p:txBody>
        </p:sp>
        <p:sp>
          <p:nvSpPr>
            <p:cNvPr id="21" name="Tekstvak 20">
              <a:extLst>
                <a:ext uri="{FF2B5EF4-FFF2-40B4-BE49-F238E27FC236}">
                  <a16:creationId xmlns:a16="http://schemas.microsoft.com/office/drawing/2014/main" id="{A255542F-AC34-F873-B0DE-933F14B97EE7}"/>
                </a:ext>
              </a:extLst>
            </p:cNvPr>
            <p:cNvSpPr txBox="1"/>
            <p:nvPr/>
          </p:nvSpPr>
          <p:spPr>
            <a:xfrm>
              <a:off x="7161582" y="8177572"/>
              <a:ext cx="450857" cy="304225"/>
            </a:xfrm>
            <a:prstGeom prst="rect">
              <a:avLst/>
            </a:prstGeom>
            <a:noFill/>
          </p:spPr>
          <p:txBody>
            <a:bodyPr wrap="none" rtlCol="0">
              <a:spAutoFit/>
            </a:bodyPr>
            <a:lstStyle/>
            <a:p>
              <a:r>
                <a:rPr lang="nl-BE" sz="1564" dirty="0">
                  <a:solidFill>
                    <a:schemeClr val="tx1">
                      <a:lumMod val="50000"/>
                      <a:lumOff val="50000"/>
                    </a:schemeClr>
                  </a:solidFill>
                </a:rPr>
                <a:t>rust</a:t>
              </a:r>
            </a:p>
          </p:txBody>
        </p:sp>
        <p:sp>
          <p:nvSpPr>
            <p:cNvPr id="3" name="Tekstvak 2">
              <a:extLst>
                <a:ext uri="{FF2B5EF4-FFF2-40B4-BE49-F238E27FC236}">
                  <a16:creationId xmlns:a16="http://schemas.microsoft.com/office/drawing/2014/main" id="{1D5148F1-B974-6B45-5316-E3938C8F3D6F}"/>
                </a:ext>
              </a:extLst>
            </p:cNvPr>
            <p:cNvSpPr txBox="1"/>
            <p:nvPr/>
          </p:nvSpPr>
          <p:spPr>
            <a:xfrm>
              <a:off x="7323669" y="1987220"/>
              <a:ext cx="3025399" cy="364203"/>
            </a:xfrm>
            <a:prstGeom prst="rect">
              <a:avLst/>
            </a:prstGeom>
            <a:noFill/>
          </p:spPr>
          <p:txBody>
            <a:bodyPr wrap="none" rtlCol="0">
              <a:spAutoFit/>
            </a:bodyPr>
            <a:lstStyle/>
            <a:p>
              <a:r>
                <a:rPr lang="nl-BE" sz="1991" u="sng" dirty="0">
                  <a:solidFill>
                    <a:schemeClr val="tx1">
                      <a:lumMod val="50000"/>
                      <a:lumOff val="50000"/>
                    </a:schemeClr>
                  </a:solidFill>
                </a:rPr>
                <a:t>Stress met voldoende herstel</a:t>
              </a:r>
            </a:p>
          </p:txBody>
        </p:sp>
        <p:sp>
          <p:nvSpPr>
            <p:cNvPr id="4" name="Tekstvak 3">
              <a:extLst>
                <a:ext uri="{FF2B5EF4-FFF2-40B4-BE49-F238E27FC236}">
                  <a16:creationId xmlns:a16="http://schemas.microsoft.com/office/drawing/2014/main" id="{7BB54662-27C0-6EA0-108E-553779FD2362}"/>
                </a:ext>
              </a:extLst>
            </p:cNvPr>
            <p:cNvSpPr txBox="1"/>
            <p:nvPr/>
          </p:nvSpPr>
          <p:spPr>
            <a:xfrm>
              <a:off x="7283359" y="5926975"/>
              <a:ext cx="2556797" cy="364203"/>
            </a:xfrm>
            <a:prstGeom prst="rect">
              <a:avLst/>
            </a:prstGeom>
            <a:noFill/>
          </p:spPr>
          <p:txBody>
            <a:bodyPr wrap="none" rtlCol="0">
              <a:spAutoFit/>
            </a:bodyPr>
            <a:lstStyle/>
            <a:p>
              <a:r>
                <a:rPr lang="nl-BE" sz="1991" u="sng" dirty="0">
                  <a:solidFill>
                    <a:schemeClr val="tx1">
                      <a:lumMod val="50000"/>
                      <a:lumOff val="50000"/>
                    </a:schemeClr>
                  </a:solidFill>
                </a:rPr>
                <a:t>Stress met geen herstel</a:t>
              </a:r>
            </a:p>
          </p:txBody>
        </p:sp>
        <p:sp>
          <p:nvSpPr>
            <p:cNvPr id="2" name="Tekstvak 1">
              <a:extLst>
                <a:ext uri="{FF2B5EF4-FFF2-40B4-BE49-F238E27FC236}">
                  <a16:creationId xmlns:a16="http://schemas.microsoft.com/office/drawing/2014/main" id="{AADF1F48-12B3-567E-D516-A16F5FAC71F0}"/>
                </a:ext>
              </a:extLst>
            </p:cNvPr>
            <p:cNvSpPr txBox="1"/>
            <p:nvPr/>
          </p:nvSpPr>
          <p:spPr>
            <a:xfrm>
              <a:off x="9369833" y="3395568"/>
              <a:ext cx="1052554" cy="524105"/>
            </a:xfrm>
            <a:prstGeom prst="rect">
              <a:avLst/>
            </a:prstGeom>
            <a:noFill/>
          </p:spPr>
          <p:txBody>
            <a:bodyPr wrap="none" rtlCol="0">
              <a:spAutoFit/>
            </a:bodyPr>
            <a:lstStyle/>
            <a:p>
              <a:r>
                <a:rPr lang="nl-BE" sz="1564" dirty="0">
                  <a:solidFill>
                    <a:schemeClr val="tx1">
                      <a:lumMod val="50000"/>
                      <a:lumOff val="50000"/>
                    </a:schemeClr>
                  </a:solidFill>
                </a:rPr>
                <a:t>aanpassing</a:t>
              </a:r>
            </a:p>
            <a:p>
              <a:endParaRPr lang="nl-BE" sz="1564" dirty="0">
                <a:solidFill>
                  <a:schemeClr val="tx1">
                    <a:lumMod val="50000"/>
                    <a:lumOff val="50000"/>
                  </a:schemeClr>
                </a:solidFill>
              </a:endParaRPr>
            </a:p>
          </p:txBody>
        </p:sp>
      </p:grpSp>
      <p:sp>
        <p:nvSpPr>
          <p:cNvPr id="5" name="Titel 1">
            <a:extLst>
              <a:ext uri="{FF2B5EF4-FFF2-40B4-BE49-F238E27FC236}">
                <a16:creationId xmlns:a16="http://schemas.microsoft.com/office/drawing/2014/main" id="{8FE2A7F0-28B9-98BF-6266-5E18BCD1ECAA}"/>
              </a:ext>
            </a:extLst>
          </p:cNvPr>
          <p:cNvSpPr>
            <a:spLocks noGrp="1"/>
          </p:cNvSpPr>
          <p:nvPr>
            <p:ph type="title"/>
          </p:nvPr>
        </p:nvSpPr>
        <p:spPr>
          <a:xfrm>
            <a:off x="830117" y="252000"/>
            <a:ext cx="16508557" cy="863693"/>
          </a:xfrm>
        </p:spPr>
        <p:txBody>
          <a:bodyPr/>
          <a:lstStyle/>
          <a:p>
            <a:r>
              <a:rPr lang="nl-BE" dirty="0"/>
              <a:t>Focus &amp; herstel: stuurman sterker maken</a:t>
            </a:r>
          </a:p>
        </p:txBody>
      </p:sp>
      <p:sp>
        <p:nvSpPr>
          <p:cNvPr id="22" name="Tekstvak 21">
            <a:extLst>
              <a:ext uri="{FF2B5EF4-FFF2-40B4-BE49-F238E27FC236}">
                <a16:creationId xmlns:a16="http://schemas.microsoft.com/office/drawing/2014/main" id="{435DCB07-5392-B16F-8471-EDA6C45BF90A}"/>
              </a:ext>
            </a:extLst>
          </p:cNvPr>
          <p:cNvSpPr txBox="1"/>
          <p:nvPr/>
        </p:nvSpPr>
        <p:spPr>
          <a:xfrm rot="16200000">
            <a:off x="3151391" y="3364323"/>
            <a:ext cx="2515432" cy="398699"/>
          </a:xfrm>
          <a:prstGeom prst="rect">
            <a:avLst/>
          </a:prstGeom>
          <a:solidFill>
            <a:schemeClr val="bg1"/>
          </a:solidFill>
        </p:spPr>
        <p:txBody>
          <a:bodyPr wrap="none" rtlCol="0">
            <a:spAutoFit/>
          </a:bodyPr>
          <a:lstStyle/>
          <a:p>
            <a:r>
              <a:rPr lang="nl-BE" sz="1991" b="1" dirty="0">
                <a:solidFill>
                  <a:schemeClr val="tx1">
                    <a:lumMod val="50000"/>
                    <a:lumOff val="50000"/>
                  </a:schemeClr>
                </a:solidFill>
              </a:rPr>
              <a:t>Hoeveelheid stress</a:t>
            </a:r>
          </a:p>
        </p:txBody>
      </p:sp>
      <p:sp>
        <p:nvSpPr>
          <p:cNvPr id="26" name="Tekstvak 25">
            <a:extLst>
              <a:ext uri="{FF2B5EF4-FFF2-40B4-BE49-F238E27FC236}">
                <a16:creationId xmlns:a16="http://schemas.microsoft.com/office/drawing/2014/main" id="{57EC90BE-4A06-6D58-FFC1-AE01C760D784}"/>
              </a:ext>
            </a:extLst>
          </p:cNvPr>
          <p:cNvSpPr txBox="1"/>
          <p:nvPr/>
        </p:nvSpPr>
        <p:spPr>
          <a:xfrm rot="16200000">
            <a:off x="3151391" y="7611607"/>
            <a:ext cx="2515432" cy="398699"/>
          </a:xfrm>
          <a:prstGeom prst="rect">
            <a:avLst/>
          </a:prstGeom>
          <a:solidFill>
            <a:schemeClr val="bg1"/>
          </a:solidFill>
        </p:spPr>
        <p:txBody>
          <a:bodyPr wrap="none" rtlCol="0">
            <a:spAutoFit/>
          </a:bodyPr>
          <a:lstStyle/>
          <a:p>
            <a:r>
              <a:rPr lang="nl-BE" sz="1991" b="1" dirty="0">
                <a:solidFill>
                  <a:schemeClr val="tx1">
                    <a:lumMod val="50000"/>
                    <a:lumOff val="50000"/>
                  </a:schemeClr>
                </a:solidFill>
              </a:rPr>
              <a:t>Hoeveelheid stress</a:t>
            </a:r>
          </a:p>
        </p:txBody>
      </p:sp>
      <p:sp>
        <p:nvSpPr>
          <p:cNvPr id="27" name="Tekstvak 26">
            <a:extLst>
              <a:ext uri="{FF2B5EF4-FFF2-40B4-BE49-F238E27FC236}">
                <a16:creationId xmlns:a16="http://schemas.microsoft.com/office/drawing/2014/main" id="{35AE6B4B-B2A2-0AFA-CD65-01027C2C9D34}"/>
              </a:ext>
            </a:extLst>
          </p:cNvPr>
          <p:cNvSpPr txBox="1"/>
          <p:nvPr/>
        </p:nvSpPr>
        <p:spPr>
          <a:xfrm>
            <a:off x="4757467" y="8167320"/>
            <a:ext cx="551016" cy="333040"/>
          </a:xfrm>
          <a:prstGeom prst="rect">
            <a:avLst/>
          </a:prstGeom>
          <a:solidFill>
            <a:schemeClr val="bg1"/>
          </a:solidFill>
        </p:spPr>
        <p:txBody>
          <a:bodyPr wrap="square" rtlCol="0">
            <a:spAutoFit/>
          </a:bodyPr>
          <a:lstStyle/>
          <a:p>
            <a:r>
              <a:rPr lang="nl-BE" sz="1564" dirty="0">
                <a:solidFill>
                  <a:schemeClr val="tx1">
                    <a:lumMod val="50000"/>
                    <a:lumOff val="50000"/>
                  </a:schemeClr>
                </a:solidFill>
              </a:rPr>
              <a:t>rust</a:t>
            </a:r>
          </a:p>
        </p:txBody>
      </p:sp>
      <p:sp>
        <p:nvSpPr>
          <p:cNvPr id="14" name="Ovaal 13">
            <a:extLst>
              <a:ext uri="{FF2B5EF4-FFF2-40B4-BE49-F238E27FC236}">
                <a16:creationId xmlns:a16="http://schemas.microsoft.com/office/drawing/2014/main" id="{868B451C-2EDC-F4CA-0970-3C22E054CCED}"/>
              </a:ext>
            </a:extLst>
          </p:cNvPr>
          <p:cNvSpPr/>
          <p:nvPr/>
        </p:nvSpPr>
        <p:spPr>
          <a:xfrm rot="18539669" flipH="1">
            <a:off x="8489455" y="2162604"/>
            <a:ext cx="925849" cy="2586460"/>
          </a:xfrm>
          <a:prstGeom prst="ellipse">
            <a:avLst/>
          </a:prstGeom>
          <a:no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13" name="Picture 6" descr="Slaande ruzie - Opvoedingsvragen">
            <a:extLst>
              <a:ext uri="{FF2B5EF4-FFF2-40B4-BE49-F238E27FC236}">
                <a16:creationId xmlns:a16="http://schemas.microsoft.com/office/drawing/2014/main" id="{0046EC13-CE25-29DA-F3C4-F24E006ECA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853" y="4295646"/>
            <a:ext cx="3286300" cy="2186883"/>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a:extLst>
              <a:ext uri="{FF2B5EF4-FFF2-40B4-BE49-F238E27FC236}">
                <a16:creationId xmlns:a16="http://schemas.microsoft.com/office/drawing/2014/main" id="{0DE43D38-F2A7-71D6-4F40-7C4E807325B1}"/>
              </a:ext>
            </a:extLst>
          </p:cNvPr>
          <p:cNvPicPr>
            <a:picLocks noChangeAspect="1"/>
          </p:cNvPicPr>
          <p:nvPr/>
        </p:nvPicPr>
        <p:blipFill>
          <a:blip r:embed="rId6"/>
          <a:stretch>
            <a:fillRect/>
          </a:stretch>
        </p:blipFill>
        <p:spPr>
          <a:xfrm rot="16200000">
            <a:off x="7476124" y="3110228"/>
            <a:ext cx="1395377" cy="1035667"/>
          </a:xfrm>
          <a:prstGeom prst="rect">
            <a:avLst/>
          </a:prstGeom>
        </p:spPr>
      </p:pic>
      <p:pic>
        <p:nvPicPr>
          <p:cNvPr id="23" name="Afbeelding 22">
            <a:extLst>
              <a:ext uri="{FF2B5EF4-FFF2-40B4-BE49-F238E27FC236}">
                <a16:creationId xmlns:a16="http://schemas.microsoft.com/office/drawing/2014/main" id="{48F98D9C-8F8D-261E-1B7E-C275FCD37EE0}"/>
              </a:ext>
            </a:extLst>
          </p:cNvPr>
          <p:cNvPicPr>
            <a:picLocks noChangeAspect="1"/>
          </p:cNvPicPr>
          <p:nvPr/>
        </p:nvPicPr>
        <p:blipFill>
          <a:blip r:embed="rId7"/>
          <a:stretch>
            <a:fillRect/>
          </a:stretch>
        </p:blipFill>
        <p:spPr>
          <a:xfrm rot="5040419">
            <a:off x="12364243" y="6361919"/>
            <a:ext cx="895371" cy="2902580"/>
          </a:xfrm>
          <a:prstGeom prst="rect">
            <a:avLst/>
          </a:prstGeom>
        </p:spPr>
      </p:pic>
      <p:pic>
        <p:nvPicPr>
          <p:cNvPr id="15" name="Tijdelijke aanduiding voor inhoud 5" descr="Afbeelding met tekst, schermopname, Menselijk gezicht&#10;&#10;Automatisch gegenereerde beschrijving">
            <a:extLst>
              <a:ext uri="{FF2B5EF4-FFF2-40B4-BE49-F238E27FC236}">
                <a16:creationId xmlns:a16="http://schemas.microsoft.com/office/drawing/2014/main" id="{EE65DCA7-0C2F-CD49-8623-CF5BFE9659E7}"/>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l="4700" r="62011"/>
          <a:stretch/>
        </p:blipFill>
        <p:spPr>
          <a:xfrm>
            <a:off x="14216773" y="1279655"/>
            <a:ext cx="3468433" cy="8307800"/>
          </a:xfrm>
          <a:noFill/>
        </p:spPr>
      </p:pic>
    </p:spTree>
    <p:extLst>
      <p:ext uri="{BB962C8B-B14F-4D97-AF65-F5344CB8AC3E}">
        <p14:creationId xmlns:p14="http://schemas.microsoft.com/office/powerpoint/2010/main" val="455712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0A8DA-C996-F5C8-C609-BA2279EF372D}"/>
              </a:ext>
            </a:extLst>
          </p:cNvPr>
          <p:cNvSpPr>
            <a:spLocks noGrp="1"/>
          </p:cNvSpPr>
          <p:nvPr>
            <p:ph type="title"/>
          </p:nvPr>
        </p:nvSpPr>
        <p:spPr/>
        <p:txBody>
          <a:bodyPr/>
          <a:lstStyle/>
          <a:p>
            <a:r>
              <a:rPr lang="nl-BE" dirty="0"/>
              <a:t>Trage ademhaling</a:t>
            </a:r>
          </a:p>
        </p:txBody>
      </p:sp>
      <p:sp>
        <p:nvSpPr>
          <p:cNvPr id="4" name="Tijdelijke aanduiding voor dianummer 3">
            <a:extLst>
              <a:ext uri="{FF2B5EF4-FFF2-40B4-BE49-F238E27FC236}">
                <a16:creationId xmlns:a16="http://schemas.microsoft.com/office/drawing/2014/main" id="{F1ACF716-C317-5E06-5D67-375CD46F0F6C}"/>
              </a:ext>
            </a:extLst>
          </p:cNvPr>
          <p:cNvSpPr>
            <a:spLocks noGrp="1"/>
          </p:cNvSpPr>
          <p:nvPr>
            <p:ph type="sldNum" sz="quarter" idx="12"/>
          </p:nvPr>
        </p:nvSpPr>
        <p:spPr/>
        <p:txBody>
          <a:bodyPr/>
          <a:lstStyle/>
          <a:p>
            <a:fld id="{7AE184E0-0BD4-4705-A12B-9B71DDE63301}" type="slidenum">
              <a:rPr lang="nl-BE" noProof="0" smtClean="0"/>
              <a:t>24</a:t>
            </a:fld>
            <a:endParaRPr lang="nl-BE" noProof="0" dirty="0"/>
          </a:p>
        </p:txBody>
      </p:sp>
      <p:sp>
        <p:nvSpPr>
          <p:cNvPr id="3" name="Tekstvak 2">
            <a:extLst>
              <a:ext uri="{FF2B5EF4-FFF2-40B4-BE49-F238E27FC236}">
                <a16:creationId xmlns:a16="http://schemas.microsoft.com/office/drawing/2014/main" id="{7E4E79B6-D96C-AB76-25C4-A62007878C4F}"/>
              </a:ext>
            </a:extLst>
          </p:cNvPr>
          <p:cNvSpPr txBox="1"/>
          <p:nvPr/>
        </p:nvSpPr>
        <p:spPr>
          <a:xfrm>
            <a:off x="617922" y="1759270"/>
            <a:ext cx="13873330" cy="5349541"/>
          </a:xfrm>
          <a:prstGeom prst="rect">
            <a:avLst/>
          </a:prstGeom>
          <a:noFill/>
        </p:spPr>
        <p:txBody>
          <a:bodyPr wrap="square" rtlCol="0">
            <a:spAutoFit/>
          </a:bodyPr>
          <a:lstStyle/>
          <a:p>
            <a:pPr marL="571500" indent="-571500" algn="l">
              <a:lnSpc>
                <a:spcPct val="120000"/>
              </a:lnSpc>
              <a:buFontTx/>
              <a:buChar char="-"/>
            </a:pPr>
            <a:r>
              <a:rPr lang="nl-NL" sz="3600" dirty="0">
                <a:effectLst/>
                <a:latin typeface="+mj-lt"/>
                <a:ea typeface="Calibri" panose="020F0502020204030204" pitchFamily="34" charset="0"/>
              </a:rPr>
              <a:t>Wat doen we bij stress: sneller en oppervlakkiger ademhalen</a:t>
            </a:r>
          </a:p>
          <a:p>
            <a:pPr marL="571500" indent="-571500" algn="l">
              <a:lnSpc>
                <a:spcPct val="120000"/>
              </a:lnSpc>
              <a:buFontTx/>
              <a:buChar char="-"/>
            </a:pPr>
            <a:r>
              <a:rPr lang="nl-NL" sz="3600" dirty="0">
                <a:effectLst/>
                <a:latin typeface="+mj-lt"/>
                <a:ea typeface="Calibri" panose="020F0502020204030204" pitchFamily="34" charset="0"/>
              </a:rPr>
              <a:t>Maar …. Wees je bewust van je ademhaling</a:t>
            </a:r>
            <a:endParaRPr lang="nl-BE" sz="3600" dirty="0">
              <a:effectLst/>
              <a:latin typeface="+mj-lt"/>
            </a:endParaRPr>
          </a:p>
          <a:p>
            <a:pPr marL="1221684" lvl="1" indent="-571500">
              <a:lnSpc>
                <a:spcPct val="120000"/>
              </a:lnSpc>
              <a:buFontTx/>
              <a:buChar char="-"/>
            </a:pPr>
            <a:r>
              <a:rPr lang="nl-BE" sz="3600" dirty="0">
                <a:latin typeface="+mj-lt"/>
              </a:rPr>
              <a:t>Trage ritmische buikademhaling</a:t>
            </a:r>
          </a:p>
          <a:p>
            <a:pPr marL="1221684" lvl="1" indent="-571500">
              <a:lnSpc>
                <a:spcPct val="120000"/>
              </a:lnSpc>
              <a:buFontTx/>
              <a:buChar char="-"/>
            </a:pPr>
            <a:r>
              <a:rPr lang="nl-BE" sz="3600" dirty="0">
                <a:latin typeface="+mj-lt"/>
              </a:rPr>
              <a:t>Signaal van lichaam naar geest: rempedaal induwen</a:t>
            </a:r>
          </a:p>
          <a:p>
            <a:pPr marL="1221684" lvl="1" indent="-571500">
              <a:lnSpc>
                <a:spcPct val="120000"/>
              </a:lnSpc>
              <a:buFontTx/>
              <a:buChar char="-"/>
            </a:pPr>
            <a:r>
              <a:rPr lang="nl-BE" sz="3600" dirty="0">
                <a:latin typeface="+mj-lt"/>
              </a:rPr>
              <a:t>Regelmatige oefening</a:t>
            </a:r>
          </a:p>
          <a:p>
            <a:pPr marL="1221684" lvl="1" indent="-571500">
              <a:lnSpc>
                <a:spcPct val="120000"/>
              </a:lnSpc>
              <a:buFontTx/>
              <a:buChar char="-"/>
            </a:pPr>
            <a:r>
              <a:rPr lang="nl-BE" sz="3600" dirty="0">
                <a:latin typeface="+mj-lt"/>
              </a:rPr>
              <a:t>Oefeningen moeten niet lang zijn</a:t>
            </a:r>
          </a:p>
          <a:p>
            <a:pPr marL="1221684" lvl="1" indent="-571500">
              <a:lnSpc>
                <a:spcPct val="120000"/>
              </a:lnSpc>
              <a:buFontTx/>
              <a:buChar char="-"/>
            </a:pPr>
            <a:r>
              <a:rPr lang="nl-BE" sz="3600" dirty="0">
                <a:latin typeface="+mj-lt"/>
              </a:rPr>
              <a:t>Iedereen heeft zijn individuele frequentie</a:t>
            </a:r>
          </a:p>
          <a:p>
            <a:pPr algn="l">
              <a:lnSpc>
                <a:spcPct val="120000"/>
              </a:lnSpc>
            </a:pPr>
            <a:endParaRPr lang="nl-BE" sz="3600" dirty="0">
              <a:latin typeface="+mj-lt"/>
            </a:endParaRPr>
          </a:p>
        </p:txBody>
      </p:sp>
      <p:pic>
        <p:nvPicPr>
          <p:cNvPr id="2050" name="Picture 2" descr="Meer veerkracht dankzij de tweerichtingsroute tussen je brein en je hart —  Universiteit Gent">
            <a:extLst>
              <a:ext uri="{FF2B5EF4-FFF2-40B4-BE49-F238E27FC236}">
                <a16:creationId xmlns:a16="http://schemas.microsoft.com/office/drawing/2014/main" id="{B18A15C4-250C-7E70-977E-ECA380ABDC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98"/>
          <a:stretch/>
        </p:blipFill>
        <p:spPr bwMode="auto">
          <a:xfrm>
            <a:off x="13530939" y="102183"/>
            <a:ext cx="4018644" cy="5768247"/>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7B3199D7-1853-2BD6-DB7E-06420DE23D5F}"/>
              </a:ext>
            </a:extLst>
          </p:cNvPr>
          <p:cNvSpPr txBox="1"/>
          <p:nvPr/>
        </p:nvSpPr>
        <p:spPr>
          <a:xfrm>
            <a:off x="3950715" y="7164231"/>
            <a:ext cx="3603872" cy="1642694"/>
          </a:xfrm>
          <a:prstGeom prst="rect">
            <a:avLst/>
          </a:prstGeom>
          <a:noFill/>
        </p:spPr>
        <p:txBody>
          <a:bodyPr wrap="none" rtlCol="0">
            <a:spAutoFit/>
          </a:bodyPr>
          <a:lstStyle/>
          <a:p>
            <a:pPr algn="l">
              <a:lnSpc>
                <a:spcPct val="120000"/>
              </a:lnSpc>
            </a:pPr>
            <a:r>
              <a:rPr lang="nl-BE" sz="4400" b="1" i="1" dirty="0">
                <a:solidFill>
                  <a:schemeClr val="tx2"/>
                </a:solidFill>
              </a:rPr>
              <a:t>Micropauzes</a:t>
            </a:r>
          </a:p>
          <a:p>
            <a:pPr algn="l">
              <a:lnSpc>
                <a:spcPct val="120000"/>
              </a:lnSpc>
            </a:pPr>
            <a:r>
              <a:rPr lang="nl-BE" sz="4400" b="1" i="1" dirty="0">
                <a:solidFill>
                  <a:schemeClr val="tx2"/>
                </a:solidFill>
              </a:rPr>
              <a:t>Preventief</a:t>
            </a:r>
          </a:p>
        </p:txBody>
      </p:sp>
      <p:pic>
        <p:nvPicPr>
          <p:cNvPr id="7" name="Picture 2" descr="6 Stks/partij Blazen Bubble Zeep Gereedschap Speelgoed Bubble Sticks Set Outdoor Bubble Speelgoed Voor Kinderen">
            <a:extLst>
              <a:ext uri="{FF2B5EF4-FFF2-40B4-BE49-F238E27FC236}">
                <a16:creationId xmlns:a16="http://schemas.microsoft.com/office/drawing/2014/main" id="{87292255-105C-464A-A787-211CF7620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4325" y="6192087"/>
            <a:ext cx="5945540" cy="3459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42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25341BA-58BC-18B1-9345-18F51CA40C87}"/>
              </a:ext>
            </a:extLst>
          </p:cNvPr>
          <p:cNvSpPr>
            <a:spLocks noGrp="1"/>
          </p:cNvSpPr>
          <p:nvPr>
            <p:ph type="sldNum" sz="quarter" idx="12"/>
          </p:nvPr>
        </p:nvSpPr>
        <p:spPr/>
        <p:txBody>
          <a:bodyPr/>
          <a:lstStyle/>
          <a:p>
            <a:fld id="{7AE184E0-0BD4-4705-A12B-9B71DDE63301}" type="slidenum">
              <a:rPr lang="nl-BE" noProof="0" smtClean="0"/>
              <a:t>25</a:t>
            </a:fld>
            <a:endParaRPr lang="nl-BE" noProof="0" dirty="0"/>
          </a:p>
        </p:txBody>
      </p:sp>
      <p:sp>
        <p:nvSpPr>
          <p:cNvPr id="5" name="Titel 1">
            <a:extLst>
              <a:ext uri="{FF2B5EF4-FFF2-40B4-BE49-F238E27FC236}">
                <a16:creationId xmlns:a16="http://schemas.microsoft.com/office/drawing/2014/main" id="{A15D1C50-C269-2FD9-A0D6-8D64F09B7E73}"/>
              </a:ext>
            </a:extLst>
          </p:cNvPr>
          <p:cNvSpPr>
            <a:spLocks noGrp="1"/>
          </p:cNvSpPr>
          <p:nvPr>
            <p:ph type="title"/>
          </p:nvPr>
        </p:nvSpPr>
        <p:spPr>
          <a:xfrm>
            <a:off x="830118" y="252000"/>
            <a:ext cx="15705282" cy="863693"/>
          </a:xfrm>
        </p:spPr>
        <p:txBody>
          <a:bodyPr/>
          <a:lstStyle/>
          <a:p>
            <a:r>
              <a:rPr lang="nl-BE" dirty="0"/>
              <a:t>Fysieke inspanning</a:t>
            </a:r>
          </a:p>
        </p:txBody>
      </p:sp>
      <p:sp>
        <p:nvSpPr>
          <p:cNvPr id="2" name="Tekstvak 1">
            <a:extLst>
              <a:ext uri="{FF2B5EF4-FFF2-40B4-BE49-F238E27FC236}">
                <a16:creationId xmlns:a16="http://schemas.microsoft.com/office/drawing/2014/main" id="{0CFFB822-36A5-7FBC-8C25-44218672444A}"/>
              </a:ext>
            </a:extLst>
          </p:cNvPr>
          <p:cNvSpPr txBox="1"/>
          <p:nvPr/>
        </p:nvSpPr>
        <p:spPr>
          <a:xfrm>
            <a:off x="8885583" y="1851239"/>
            <a:ext cx="8181870" cy="4019947"/>
          </a:xfrm>
          <a:prstGeom prst="rect">
            <a:avLst/>
          </a:prstGeom>
          <a:noFill/>
        </p:spPr>
        <p:txBody>
          <a:bodyPr wrap="square" rtlCol="0">
            <a:spAutoFit/>
          </a:bodyPr>
          <a:lstStyle/>
          <a:p>
            <a:pPr marL="571500" indent="-571500" algn="l">
              <a:lnSpc>
                <a:spcPct val="120000"/>
              </a:lnSpc>
              <a:buFontTx/>
              <a:buChar char="-"/>
            </a:pPr>
            <a:r>
              <a:rPr lang="nl-BE" sz="3600" dirty="0">
                <a:latin typeface="+mj-lt"/>
              </a:rPr>
              <a:t>Biologische en mentale effecten</a:t>
            </a:r>
          </a:p>
          <a:p>
            <a:pPr marL="571500" indent="-571500" algn="l">
              <a:lnSpc>
                <a:spcPct val="120000"/>
              </a:lnSpc>
              <a:buFontTx/>
              <a:buChar char="-"/>
            </a:pPr>
            <a:r>
              <a:rPr lang="nl-BE" sz="3600" dirty="0">
                <a:effectLst/>
                <a:latin typeface="+mj-lt"/>
                <a:ea typeface="Calibri" panose="020F0502020204030204" pitchFamily="34" charset="0"/>
              </a:rPr>
              <a:t>Gas- en rempedaal</a:t>
            </a:r>
          </a:p>
          <a:p>
            <a:pPr marL="571500" indent="-571500" algn="l">
              <a:lnSpc>
                <a:spcPct val="120000"/>
              </a:lnSpc>
              <a:buFontTx/>
              <a:buChar char="-"/>
            </a:pPr>
            <a:r>
              <a:rPr lang="nl-BE" sz="3600" dirty="0">
                <a:latin typeface="+mj-lt"/>
              </a:rPr>
              <a:t>Neemt stressreactie niet weg, laat je beter omgaan met stress</a:t>
            </a:r>
          </a:p>
          <a:p>
            <a:pPr marL="571500" indent="-571500" algn="l">
              <a:lnSpc>
                <a:spcPct val="120000"/>
              </a:lnSpc>
              <a:buFontTx/>
              <a:buChar char="-"/>
            </a:pPr>
            <a:r>
              <a:rPr lang="nl-BE" sz="3600" dirty="0">
                <a:latin typeface="+mj-lt"/>
              </a:rPr>
              <a:t>Hoge intensiteit, korte periode</a:t>
            </a:r>
          </a:p>
          <a:p>
            <a:pPr algn="l">
              <a:lnSpc>
                <a:spcPct val="120000"/>
              </a:lnSpc>
            </a:pPr>
            <a:endParaRPr lang="nl-BE" sz="3600" dirty="0">
              <a:latin typeface="+mj-lt"/>
            </a:endParaRPr>
          </a:p>
        </p:txBody>
      </p:sp>
      <p:pic>
        <p:nvPicPr>
          <p:cNvPr id="3" name="Picture 2" descr="The best and easiest Tiktok dances to learn with your family">
            <a:extLst>
              <a:ext uri="{FF2B5EF4-FFF2-40B4-BE49-F238E27FC236}">
                <a16:creationId xmlns:a16="http://schemas.microsoft.com/office/drawing/2014/main" id="{52CF6A08-7276-F777-0413-15986A920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22" y="2000745"/>
            <a:ext cx="8039897" cy="4019948"/>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8ED2CB72-EF99-A26E-5746-4EDA2BEB6332}"/>
              </a:ext>
            </a:extLst>
          </p:cNvPr>
          <p:cNvSpPr txBox="1"/>
          <p:nvPr/>
        </p:nvSpPr>
        <p:spPr>
          <a:xfrm>
            <a:off x="3950715" y="7164231"/>
            <a:ext cx="3603872" cy="1642694"/>
          </a:xfrm>
          <a:prstGeom prst="rect">
            <a:avLst/>
          </a:prstGeom>
          <a:noFill/>
        </p:spPr>
        <p:txBody>
          <a:bodyPr wrap="none" rtlCol="0">
            <a:spAutoFit/>
          </a:bodyPr>
          <a:lstStyle/>
          <a:p>
            <a:pPr algn="l">
              <a:lnSpc>
                <a:spcPct val="120000"/>
              </a:lnSpc>
            </a:pPr>
            <a:r>
              <a:rPr lang="nl-BE" sz="4400" b="1" i="1" dirty="0">
                <a:solidFill>
                  <a:schemeClr val="tx2"/>
                </a:solidFill>
              </a:rPr>
              <a:t>Micropauzes</a:t>
            </a:r>
          </a:p>
          <a:p>
            <a:pPr algn="l">
              <a:lnSpc>
                <a:spcPct val="120000"/>
              </a:lnSpc>
            </a:pPr>
            <a:r>
              <a:rPr lang="nl-BE" sz="4400" b="1" i="1" dirty="0">
                <a:solidFill>
                  <a:schemeClr val="tx2"/>
                </a:solidFill>
              </a:rPr>
              <a:t>Bij spanning</a:t>
            </a:r>
          </a:p>
        </p:txBody>
      </p:sp>
    </p:spTree>
    <p:extLst>
      <p:ext uri="{BB962C8B-B14F-4D97-AF65-F5344CB8AC3E}">
        <p14:creationId xmlns:p14="http://schemas.microsoft.com/office/powerpoint/2010/main" val="33974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559369-9FBE-311D-6C7E-C359D8EEF35E}"/>
              </a:ext>
            </a:extLst>
          </p:cNvPr>
          <p:cNvSpPr>
            <a:spLocks noGrp="1"/>
          </p:cNvSpPr>
          <p:nvPr>
            <p:ph type="title"/>
          </p:nvPr>
        </p:nvSpPr>
        <p:spPr/>
        <p:txBody>
          <a:bodyPr/>
          <a:lstStyle/>
          <a:p>
            <a:r>
              <a:rPr lang="nl-BE" dirty="0"/>
              <a:t>Hoe kracht van de rempedaal versterken? </a:t>
            </a:r>
          </a:p>
        </p:txBody>
      </p:sp>
      <p:sp>
        <p:nvSpPr>
          <p:cNvPr id="3" name="Tijdelijke aanduiding voor inhoud 2">
            <a:extLst>
              <a:ext uri="{FF2B5EF4-FFF2-40B4-BE49-F238E27FC236}">
                <a16:creationId xmlns:a16="http://schemas.microsoft.com/office/drawing/2014/main" id="{11D1E5D3-65F3-A57C-5A9B-56581BDFDAB0}"/>
              </a:ext>
            </a:extLst>
          </p:cNvPr>
          <p:cNvSpPr>
            <a:spLocks noGrp="1"/>
          </p:cNvSpPr>
          <p:nvPr>
            <p:ph idx="1"/>
          </p:nvPr>
        </p:nvSpPr>
        <p:spPr>
          <a:xfrm>
            <a:off x="2680496" y="3613460"/>
            <a:ext cx="8233309" cy="6696000"/>
          </a:xfrm>
        </p:spPr>
        <p:txBody>
          <a:bodyPr>
            <a:normAutofit/>
          </a:bodyPr>
          <a:lstStyle/>
          <a:p>
            <a:r>
              <a:rPr lang="nl-BE" sz="2800" b="1" dirty="0"/>
              <a:t>Sociale verbondenheid/sociaal contact</a:t>
            </a:r>
          </a:p>
          <a:p>
            <a:r>
              <a:rPr lang="nl-BE" sz="2800" dirty="0"/>
              <a:t>Aanrakingen/knuffels </a:t>
            </a:r>
          </a:p>
          <a:p>
            <a:r>
              <a:rPr lang="nl-BE" sz="2800" dirty="0"/>
              <a:t>Koude temperaturen</a:t>
            </a:r>
          </a:p>
          <a:p>
            <a:r>
              <a:rPr lang="nl-BE" sz="2800" dirty="0"/>
              <a:t>Natuur/licht</a:t>
            </a:r>
          </a:p>
          <a:p>
            <a:r>
              <a:rPr lang="nl-BE" sz="2800" dirty="0"/>
              <a:t>Voeding</a:t>
            </a:r>
          </a:p>
          <a:p>
            <a:r>
              <a:rPr lang="nl-BE" sz="2800" dirty="0"/>
              <a:t>Muziek/zingen/neuriën </a:t>
            </a:r>
          </a:p>
          <a:p>
            <a:r>
              <a:rPr lang="nl-BE" sz="2800" dirty="0"/>
              <a:t>Lachen</a:t>
            </a:r>
          </a:p>
          <a:p>
            <a:r>
              <a:rPr lang="nl-BE" sz="2800" dirty="0"/>
              <a:t>Slapen</a:t>
            </a:r>
          </a:p>
          <a:p>
            <a:r>
              <a:rPr lang="nl-BE" sz="2800" dirty="0"/>
              <a:t>…</a:t>
            </a:r>
          </a:p>
          <a:p>
            <a:endParaRPr lang="nl-BE" sz="2800" dirty="0"/>
          </a:p>
          <a:p>
            <a:endParaRPr lang="nl-BE" sz="2800" dirty="0"/>
          </a:p>
        </p:txBody>
      </p:sp>
      <p:sp>
        <p:nvSpPr>
          <p:cNvPr id="4" name="Tijdelijke aanduiding voor dianummer 3">
            <a:extLst>
              <a:ext uri="{FF2B5EF4-FFF2-40B4-BE49-F238E27FC236}">
                <a16:creationId xmlns:a16="http://schemas.microsoft.com/office/drawing/2014/main" id="{1AAC94C4-534B-F3E6-E57F-C325F290EAF1}"/>
              </a:ext>
            </a:extLst>
          </p:cNvPr>
          <p:cNvSpPr>
            <a:spLocks noGrp="1"/>
          </p:cNvSpPr>
          <p:nvPr>
            <p:ph type="sldNum" sz="quarter" idx="12"/>
          </p:nvPr>
        </p:nvSpPr>
        <p:spPr/>
        <p:txBody>
          <a:bodyPr/>
          <a:lstStyle/>
          <a:p>
            <a:fld id="{7AE184E0-0BD4-4705-A12B-9B71DDE63301}" type="slidenum">
              <a:rPr lang="nl-BE" noProof="0" smtClean="0"/>
              <a:t>26</a:t>
            </a:fld>
            <a:endParaRPr lang="nl-BE" noProof="0" dirty="0"/>
          </a:p>
        </p:txBody>
      </p:sp>
      <p:sp>
        <p:nvSpPr>
          <p:cNvPr id="5" name="Tekstvak 4">
            <a:extLst>
              <a:ext uri="{FF2B5EF4-FFF2-40B4-BE49-F238E27FC236}">
                <a16:creationId xmlns:a16="http://schemas.microsoft.com/office/drawing/2014/main" id="{958696A5-428A-D11F-46B4-375F16308B00}"/>
              </a:ext>
            </a:extLst>
          </p:cNvPr>
          <p:cNvSpPr txBox="1"/>
          <p:nvPr/>
        </p:nvSpPr>
        <p:spPr>
          <a:xfrm flipH="1">
            <a:off x="1022860" y="2252703"/>
            <a:ext cx="11294646" cy="1360757"/>
          </a:xfrm>
          <a:prstGeom prst="rect">
            <a:avLst/>
          </a:prstGeom>
          <a:noFill/>
        </p:spPr>
        <p:txBody>
          <a:bodyPr wrap="square" rtlCol="0">
            <a:spAutoFit/>
          </a:bodyPr>
          <a:lstStyle/>
          <a:p>
            <a:pPr marL="571500" indent="-571500" algn="l">
              <a:lnSpc>
                <a:spcPct val="120000"/>
              </a:lnSpc>
              <a:buFont typeface="Wingdings" pitchFamily="2" charset="2"/>
              <a:buChar char="à"/>
            </a:pPr>
            <a:r>
              <a:rPr lang="nl-NL" sz="3600" dirty="0">
                <a:latin typeface="+mj-lt"/>
                <a:ea typeface="Calibri" panose="020F0502020204030204" pitchFamily="34" charset="0"/>
              </a:rPr>
              <a:t>L</a:t>
            </a:r>
            <a:r>
              <a:rPr lang="nl-NL" sz="3600" dirty="0">
                <a:effectLst/>
                <a:latin typeface="+mj-lt"/>
                <a:ea typeface="Calibri" panose="020F0502020204030204" pitchFamily="34" charset="0"/>
              </a:rPr>
              <a:t>ichamelijke (relaxatie)technieken </a:t>
            </a:r>
          </a:p>
          <a:p>
            <a:pPr marL="571500" indent="-571500" algn="l">
              <a:lnSpc>
                <a:spcPct val="120000"/>
              </a:lnSpc>
              <a:buFont typeface="Wingdings" pitchFamily="2" charset="2"/>
              <a:buChar char="à"/>
            </a:pPr>
            <a:r>
              <a:rPr lang="nl-NL" sz="3600" dirty="0">
                <a:effectLst/>
                <a:latin typeface="+mj-lt"/>
                <a:ea typeface="Calibri" panose="020F0502020204030204" pitchFamily="34" charset="0"/>
              </a:rPr>
              <a:t>Door met een aantal factoren rekening te houden</a:t>
            </a:r>
            <a:endParaRPr lang="nl-BE" sz="3600" dirty="0">
              <a:latin typeface="+mj-lt"/>
            </a:endParaRPr>
          </a:p>
        </p:txBody>
      </p:sp>
      <p:pic>
        <p:nvPicPr>
          <p:cNvPr id="6" name="Afbeelding 5">
            <a:extLst>
              <a:ext uri="{FF2B5EF4-FFF2-40B4-BE49-F238E27FC236}">
                <a16:creationId xmlns:a16="http://schemas.microsoft.com/office/drawing/2014/main" id="{5B845169-9E34-BEC0-B9B8-6DB201EDD275}"/>
              </a:ext>
            </a:extLst>
          </p:cNvPr>
          <p:cNvPicPr>
            <a:picLocks noChangeAspect="1"/>
          </p:cNvPicPr>
          <p:nvPr/>
        </p:nvPicPr>
        <p:blipFill>
          <a:blip r:embed="rId3"/>
          <a:stretch>
            <a:fillRect/>
          </a:stretch>
        </p:blipFill>
        <p:spPr>
          <a:xfrm rot="16200000">
            <a:off x="12801070" y="1769105"/>
            <a:ext cx="3731336" cy="2769445"/>
          </a:xfrm>
          <a:prstGeom prst="rect">
            <a:avLst/>
          </a:prstGeom>
        </p:spPr>
      </p:pic>
      <p:pic>
        <p:nvPicPr>
          <p:cNvPr id="8" name="Afbeelding 7" descr="Afbeelding met tekst, Menselijk gezicht, kleding, schermopname&#10;&#10;Automatisch gegenereerde beschrijving">
            <a:extLst>
              <a:ext uri="{FF2B5EF4-FFF2-40B4-BE49-F238E27FC236}">
                <a16:creationId xmlns:a16="http://schemas.microsoft.com/office/drawing/2014/main" id="{E09F76AD-CC9D-AE68-3BF6-574284744BC5}"/>
              </a:ext>
            </a:extLst>
          </p:cNvPr>
          <p:cNvPicPr>
            <a:picLocks noChangeAspect="1"/>
          </p:cNvPicPr>
          <p:nvPr/>
        </p:nvPicPr>
        <p:blipFill rotWithShape="1">
          <a:blip r:embed="rId4">
            <a:extLst>
              <a:ext uri="{28A0092B-C50C-407E-A947-70E740481C1C}">
                <a14:useLocalDpi xmlns:a14="http://schemas.microsoft.com/office/drawing/2010/main" val="0"/>
              </a:ext>
            </a:extLst>
          </a:blip>
          <a:srcRect t="24507" b="10871"/>
          <a:stretch/>
        </p:blipFill>
        <p:spPr>
          <a:xfrm>
            <a:off x="7642935" y="6380253"/>
            <a:ext cx="7014262" cy="2991641"/>
          </a:xfrm>
          <a:prstGeom prst="rect">
            <a:avLst/>
          </a:prstGeom>
          <a:noFill/>
        </p:spPr>
      </p:pic>
    </p:spTree>
    <p:extLst>
      <p:ext uri="{BB962C8B-B14F-4D97-AF65-F5344CB8AC3E}">
        <p14:creationId xmlns:p14="http://schemas.microsoft.com/office/powerpoint/2010/main" val="110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942A43-B7C2-8D47-E85B-6BD7F2E7D4F4}"/>
              </a:ext>
            </a:extLst>
          </p:cNvPr>
          <p:cNvSpPr>
            <a:spLocks noGrp="1"/>
          </p:cNvSpPr>
          <p:nvPr>
            <p:ph type="title"/>
          </p:nvPr>
        </p:nvSpPr>
        <p:spPr/>
        <p:txBody>
          <a:bodyPr/>
          <a:lstStyle/>
          <a:p>
            <a:r>
              <a:rPr lang="nl-BE" dirty="0"/>
              <a:t>alles gaat goed … meestal toch</a:t>
            </a:r>
          </a:p>
        </p:txBody>
      </p:sp>
      <p:sp>
        <p:nvSpPr>
          <p:cNvPr id="4" name="Tijdelijke aanduiding voor dianummer 3">
            <a:extLst>
              <a:ext uri="{FF2B5EF4-FFF2-40B4-BE49-F238E27FC236}">
                <a16:creationId xmlns:a16="http://schemas.microsoft.com/office/drawing/2014/main" id="{B2715146-9517-EBCF-0883-5185F68073F8}"/>
              </a:ext>
            </a:extLst>
          </p:cNvPr>
          <p:cNvSpPr>
            <a:spLocks noGrp="1"/>
          </p:cNvSpPr>
          <p:nvPr>
            <p:ph type="sldNum" sz="quarter" idx="12"/>
          </p:nvPr>
        </p:nvSpPr>
        <p:spPr/>
        <p:txBody>
          <a:bodyPr/>
          <a:lstStyle/>
          <a:p>
            <a:fld id="{7AE184E0-0BD4-4705-A12B-9B71DDE63301}" type="slidenum">
              <a:rPr lang="nl-BE" noProof="0" smtClean="0"/>
              <a:t>27</a:t>
            </a:fld>
            <a:endParaRPr lang="nl-BE" noProof="0" dirty="0"/>
          </a:p>
        </p:txBody>
      </p:sp>
      <p:pic>
        <p:nvPicPr>
          <p:cNvPr id="1026" name="Picture 2" descr="Managing and Reducing Stress">
            <a:extLst>
              <a:ext uri="{FF2B5EF4-FFF2-40B4-BE49-F238E27FC236}">
                <a16:creationId xmlns:a16="http://schemas.microsoft.com/office/drawing/2014/main" id="{D40BE287-16AE-F485-1BAD-0A94E8477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914" y="1905763"/>
            <a:ext cx="12906606" cy="675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811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9BF243-CB00-C9C4-89E9-1377B40938C2}"/>
              </a:ext>
            </a:extLst>
          </p:cNvPr>
          <p:cNvSpPr>
            <a:spLocks noGrp="1"/>
          </p:cNvSpPr>
          <p:nvPr>
            <p:ph type="title"/>
          </p:nvPr>
        </p:nvSpPr>
        <p:spPr/>
        <p:txBody>
          <a:bodyPr/>
          <a:lstStyle/>
          <a:p>
            <a:r>
              <a:rPr lang="nl-BE" dirty="0"/>
              <a:t>Stress is besmettelijk</a:t>
            </a:r>
          </a:p>
        </p:txBody>
      </p:sp>
      <p:sp>
        <p:nvSpPr>
          <p:cNvPr id="4" name="Tijdelijke aanduiding voor dianummer 3">
            <a:extLst>
              <a:ext uri="{FF2B5EF4-FFF2-40B4-BE49-F238E27FC236}">
                <a16:creationId xmlns:a16="http://schemas.microsoft.com/office/drawing/2014/main" id="{26CD44FC-8D77-1687-5C68-B0B17C60F201}"/>
              </a:ext>
            </a:extLst>
          </p:cNvPr>
          <p:cNvSpPr>
            <a:spLocks noGrp="1"/>
          </p:cNvSpPr>
          <p:nvPr>
            <p:ph type="sldNum" sz="quarter" idx="12"/>
          </p:nvPr>
        </p:nvSpPr>
        <p:spPr/>
        <p:txBody>
          <a:bodyPr/>
          <a:lstStyle/>
          <a:p>
            <a:fld id="{7AE184E0-0BD4-4705-A12B-9B71DDE63301}" type="slidenum">
              <a:rPr lang="nl-BE" noProof="0" smtClean="0"/>
              <a:t>28</a:t>
            </a:fld>
            <a:endParaRPr lang="nl-BE" noProof="0" dirty="0"/>
          </a:p>
        </p:txBody>
      </p:sp>
      <p:sp>
        <p:nvSpPr>
          <p:cNvPr id="6" name="Tekstvak 5">
            <a:extLst>
              <a:ext uri="{FF2B5EF4-FFF2-40B4-BE49-F238E27FC236}">
                <a16:creationId xmlns:a16="http://schemas.microsoft.com/office/drawing/2014/main" id="{4C4634D6-269A-852A-1CED-203B9A67BB67}"/>
              </a:ext>
            </a:extLst>
          </p:cNvPr>
          <p:cNvSpPr txBox="1"/>
          <p:nvPr/>
        </p:nvSpPr>
        <p:spPr>
          <a:xfrm>
            <a:off x="865287" y="1366197"/>
            <a:ext cx="16473388" cy="3583610"/>
          </a:xfrm>
          <a:prstGeom prst="rect">
            <a:avLst/>
          </a:prstGeom>
          <a:noFill/>
        </p:spPr>
        <p:txBody>
          <a:bodyPr wrap="square" rtlCol="0">
            <a:spAutoFit/>
          </a:bodyPr>
          <a:lstStyle/>
          <a:p>
            <a:pPr marL="457200" indent="-457200">
              <a:lnSpc>
                <a:spcPct val="120000"/>
              </a:lnSpc>
              <a:buFont typeface="Wingdings" pitchFamily="2" charset="2"/>
              <a:buChar char="à"/>
            </a:pPr>
            <a:r>
              <a:rPr lang="nl-BE" sz="3200" dirty="0">
                <a:sym typeface="Wingdings" pitchFamily="2" charset="2"/>
              </a:rPr>
              <a:t>Epigenetisch (</a:t>
            </a:r>
            <a:r>
              <a:rPr lang="nl-BE" sz="3200" i="1" dirty="0">
                <a:sym typeface="Wingdings" pitchFamily="2" charset="2"/>
              </a:rPr>
              <a:t>doorheen generaties</a:t>
            </a:r>
            <a:r>
              <a:rPr lang="nl-BE" sz="3200" dirty="0">
                <a:sym typeface="Wingdings" pitchFamily="2" charset="2"/>
              </a:rPr>
              <a:t>)</a:t>
            </a:r>
          </a:p>
          <a:p>
            <a:pPr marL="457200" indent="-457200">
              <a:lnSpc>
                <a:spcPct val="120000"/>
              </a:lnSpc>
              <a:buFont typeface="Wingdings" pitchFamily="2" charset="2"/>
              <a:buChar char="à"/>
            </a:pPr>
            <a:r>
              <a:rPr lang="nl-BE" sz="3200" dirty="0">
                <a:sym typeface="Wingdings" pitchFamily="2" charset="2"/>
              </a:rPr>
              <a:t>Door de band tussen mensen: koppels, ouder/kind: </a:t>
            </a:r>
            <a:r>
              <a:rPr lang="nl-BE" sz="3200" dirty="0"/>
              <a:t>onze hartslag, de productie van hormonen, onze hersenen stemmen zich op elkaar af. </a:t>
            </a:r>
          </a:p>
          <a:p>
            <a:pPr marL="457200" indent="-457200">
              <a:lnSpc>
                <a:spcPct val="120000"/>
              </a:lnSpc>
              <a:buFont typeface="Wingdings" pitchFamily="2" charset="2"/>
              <a:buChar char="à"/>
            </a:pPr>
            <a:endParaRPr lang="nl-BE" sz="3200" dirty="0">
              <a:sym typeface="Wingdings" pitchFamily="2" charset="2"/>
            </a:endParaRPr>
          </a:p>
          <a:p>
            <a:pPr marL="457200" indent="-457200">
              <a:lnSpc>
                <a:spcPct val="120000"/>
              </a:lnSpc>
              <a:buFont typeface="Wingdings" pitchFamily="2" charset="2"/>
              <a:buChar char="à"/>
            </a:pPr>
            <a:endParaRPr lang="nl-BE" sz="3200" dirty="0">
              <a:sym typeface="Wingdings" pitchFamily="2" charset="2"/>
            </a:endParaRPr>
          </a:p>
          <a:p>
            <a:pPr marL="457200" indent="-457200" algn="l">
              <a:lnSpc>
                <a:spcPct val="120000"/>
              </a:lnSpc>
              <a:buFont typeface="Wingdings" pitchFamily="2" charset="2"/>
              <a:buChar char="à"/>
            </a:pPr>
            <a:endParaRPr lang="nl-BE" sz="3200" dirty="0"/>
          </a:p>
        </p:txBody>
      </p:sp>
      <p:pic>
        <p:nvPicPr>
          <p:cNvPr id="4098" name="Picture 2" descr="Tips voor nieuwe vaders | Nestlé babyvoeding">
            <a:extLst>
              <a:ext uri="{FF2B5EF4-FFF2-40B4-BE49-F238E27FC236}">
                <a16:creationId xmlns:a16="http://schemas.microsoft.com/office/drawing/2014/main" id="{337F97CB-7D3C-B59F-0F93-B56A0014B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957" y="3423199"/>
            <a:ext cx="5351215" cy="401341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04096CBE-8897-7CF8-CFEC-5215C1D0A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8384" y="3423198"/>
            <a:ext cx="6353684" cy="4013411"/>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4427779E-3DC3-C43E-9074-7A7CB4F36954}"/>
              </a:ext>
            </a:extLst>
          </p:cNvPr>
          <p:cNvSpPr txBox="1"/>
          <p:nvPr/>
        </p:nvSpPr>
        <p:spPr>
          <a:xfrm>
            <a:off x="2332837" y="7887014"/>
            <a:ext cx="12867751" cy="1501758"/>
          </a:xfrm>
          <a:prstGeom prst="rect">
            <a:avLst/>
          </a:prstGeom>
          <a:noFill/>
        </p:spPr>
        <p:txBody>
          <a:bodyPr wrap="square" rtlCol="0">
            <a:spAutoFit/>
          </a:bodyPr>
          <a:lstStyle/>
          <a:p>
            <a:pPr algn="ctr">
              <a:lnSpc>
                <a:spcPct val="120000"/>
              </a:lnSpc>
            </a:pPr>
            <a:r>
              <a:rPr lang="nl-BE" sz="4000" dirty="0"/>
              <a:t>Bij stress meer gefocust op onszelf, </a:t>
            </a:r>
          </a:p>
          <a:p>
            <a:pPr algn="ctr">
              <a:lnSpc>
                <a:spcPct val="120000"/>
              </a:lnSpc>
            </a:pPr>
            <a:r>
              <a:rPr lang="nl-BE" sz="4000" dirty="0"/>
              <a:t>minder signalen opvangen van de ander</a:t>
            </a:r>
          </a:p>
        </p:txBody>
      </p:sp>
    </p:spTree>
    <p:extLst>
      <p:ext uri="{BB962C8B-B14F-4D97-AF65-F5344CB8AC3E}">
        <p14:creationId xmlns:p14="http://schemas.microsoft.com/office/powerpoint/2010/main" val="406756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7415729-1E20-287A-C321-DD0997E3F7B1}"/>
              </a:ext>
            </a:extLst>
          </p:cNvPr>
          <p:cNvSpPr>
            <a:spLocks noGrp="1"/>
          </p:cNvSpPr>
          <p:nvPr>
            <p:ph type="sldNum" sz="quarter" idx="12"/>
          </p:nvPr>
        </p:nvSpPr>
        <p:spPr/>
        <p:txBody>
          <a:bodyPr/>
          <a:lstStyle/>
          <a:p>
            <a:fld id="{7AE184E0-0BD4-4705-A12B-9B71DDE63301}" type="slidenum">
              <a:rPr lang="nl-BE" noProof="0" smtClean="0"/>
              <a:t>29</a:t>
            </a:fld>
            <a:endParaRPr lang="nl-BE" noProof="0" dirty="0"/>
          </a:p>
        </p:txBody>
      </p:sp>
      <p:pic>
        <p:nvPicPr>
          <p:cNvPr id="6146" name="Picture 2" descr="Put the mask first on you, then assist the child next to you | by Thiago  Baraldi Ferreira | The Symbolic Father | Medium">
            <a:extLst>
              <a:ext uri="{FF2B5EF4-FFF2-40B4-BE49-F238E27FC236}">
                <a16:creationId xmlns:a16="http://schemas.microsoft.com/office/drawing/2014/main" id="{E00EA4D4-2134-9206-8F56-E32221527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92" y="1420493"/>
            <a:ext cx="7620000" cy="40894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CF807796-E305-2413-07C5-884B858D6ACB}"/>
              </a:ext>
            </a:extLst>
          </p:cNvPr>
          <p:cNvSpPr txBox="1">
            <a:spLocks/>
          </p:cNvSpPr>
          <p:nvPr/>
        </p:nvSpPr>
        <p:spPr>
          <a:xfrm>
            <a:off x="982518" y="404400"/>
            <a:ext cx="15705282" cy="863693"/>
          </a:xfrm>
          <a:prstGeom prst="rect">
            <a:avLst/>
          </a:prstGeom>
        </p:spPr>
        <p:txBody>
          <a:bodyPr vert="horz" lIns="91440" tIns="45720" rIns="91440" bIns="45720" rtlCol="0" anchor="t" anchorCtr="0">
            <a:norm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r>
              <a:rPr lang="nl-BE" sz="5000"/>
              <a:t>Rust is besmettelijk</a:t>
            </a:r>
            <a:endParaRPr lang="nl-BE" sz="5000" dirty="0"/>
          </a:p>
        </p:txBody>
      </p:sp>
      <p:sp>
        <p:nvSpPr>
          <p:cNvPr id="6" name="Tekstvak 5">
            <a:extLst>
              <a:ext uri="{FF2B5EF4-FFF2-40B4-BE49-F238E27FC236}">
                <a16:creationId xmlns:a16="http://schemas.microsoft.com/office/drawing/2014/main" id="{4785E279-2620-4520-42BE-1F1C8BCBBC25}"/>
              </a:ext>
            </a:extLst>
          </p:cNvPr>
          <p:cNvSpPr txBox="1"/>
          <p:nvPr/>
        </p:nvSpPr>
        <p:spPr>
          <a:xfrm>
            <a:off x="7798714" y="5774000"/>
            <a:ext cx="9202994" cy="1078885"/>
          </a:xfrm>
          <a:prstGeom prst="rect">
            <a:avLst/>
          </a:prstGeom>
          <a:noFill/>
        </p:spPr>
        <p:txBody>
          <a:bodyPr wrap="square" rtlCol="0">
            <a:spAutoFit/>
          </a:bodyPr>
          <a:lstStyle/>
          <a:p>
            <a:pPr algn="ctr">
              <a:lnSpc>
                <a:spcPct val="120000"/>
              </a:lnSpc>
            </a:pPr>
            <a:r>
              <a:rPr lang="nl-BE" sz="2800" dirty="0"/>
              <a:t>B</a:t>
            </a:r>
            <a:r>
              <a:rPr lang="nl-BE" sz="2800" dirty="0">
                <a:effectLst/>
              </a:rPr>
              <a:t>ij positieve ervaringen groeien we naar elkaar toe; </a:t>
            </a:r>
          </a:p>
          <a:p>
            <a:pPr algn="ctr">
              <a:lnSpc>
                <a:spcPct val="120000"/>
              </a:lnSpc>
            </a:pPr>
            <a:r>
              <a:rPr lang="nl-BE" sz="2800" dirty="0">
                <a:effectLst/>
              </a:rPr>
              <a:t>bij negatieve ervaringen nemen we afstand van elkaar.</a:t>
            </a:r>
            <a:endParaRPr lang="nl-BE" sz="2500" dirty="0"/>
          </a:p>
        </p:txBody>
      </p:sp>
      <p:pic>
        <p:nvPicPr>
          <p:cNvPr id="6154" name="Picture 10" descr="Emerging science shows human brains can synchronize to problem-solve and  complete tasks - Brain Tomorrow">
            <a:extLst>
              <a:ext uri="{FF2B5EF4-FFF2-40B4-BE49-F238E27FC236}">
                <a16:creationId xmlns:a16="http://schemas.microsoft.com/office/drawing/2014/main" id="{24912E9B-5CC8-635C-2527-C92861FE7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5158" y="1480404"/>
            <a:ext cx="7096503" cy="4054154"/>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B1D7924F-9064-ABD7-5127-08D136B00E1D}"/>
              </a:ext>
            </a:extLst>
          </p:cNvPr>
          <p:cNvSpPr txBox="1"/>
          <p:nvPr/>
        </p:nvSpPr>
        <p:spPr>
          <a:xfrm>
            <a:off x="2468880" y="7652664"/>
            <a:ext cx="13121640" cy="1360885"/>
          </a:xfrm>
          <a:prstGeom prst="rect">
            <a:avLst/>
          </a:prstGeom>
          <a:noFill/>
        </p:spPr>
        <p:txBody>
          <a:bodyPr wrap="square" rtlCol="0">
            <a:spAutoFit/>
          </a:bodyPr>
          <a:lstStyle/>
          <a:p>
            <a:pPr algn="l">
              <a:lnSpc>
                <a:spcPct val="120000"/>
              </a:lnSpc>
            </a:pPr>
            <a:r>
              <a:rPr lang="nl-BE" sz="3600" dirty="0"/>
              <a:t>Hoe rustiger je blijft </a:t>
            </a:r>
            <a:r>
              <a:rPr lang="nl-BE" sz="3600" dirty="0">
                <a:sym typeface="Wingdings" pitchFamily="2" charset="2"/>
              </a:rPr>
              <a:t> </a:t>
            </a:r>
            <a:r>
              <a:rPr lang="nl-BE" sz="3600" dirty="0"/>
              <a:t>hoe meer verbinding je kan maken </a:t>
            </a:r>
            <a:r>
              <a:rPr lang="nl-BE" sz="3600" dirty="0">
                <a:sym typeface="Wingdings" pitchFamily="2" charset="2"/>
              </a:rPr>
              <a:t> hoe meer je opmerkt  hoe kwaliteitsvoller de interactie</a:t>
            </a:r>
            <a:endParaRPr lang="nl-BE" sz="3600" dirty="0"/>
          </a:p>
        </p:txBody>
      </p:sp>
    </p:spTree>
    <p:extLst>
      <p:ext uri="{BB962C8B-B14F-4D97-AF65-F5344CB8AC3E}">
        <p14:creationId xmlns:p14="http://schemas.microsoft.com/office/powerpoint/2010/main" val="3110329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067D1A-B6AB-D1A4-318C-BEFE964FC6F1}"/>
              </a:ext>
            </a:extLst>
          </p:cNvPr>
          <p:cNvSpPr>
            <a:spLocks noGrp="1"/>
          </p:cNvSpPr>
          <p:nvPr>
            <p:ph type="title"/>
          </p:nvPr>
        </p:nvSpPr>
        <p:spPr>
          <a:xfrm>
            <a:off x="830118" y="252000"/>
            <a:ext cx="16187882" cy="863693"/>
          </a:xfrm>
        </p:spPr>
        <p:txBody>
          <a:bodyPr/>
          <a:lstStyle/>
          <a:p>
            <a:r>
              <a:rPr lang="nl-BE" dirty="0"/>
              <a:t>Lijst met stresserende gebeurtenissen</a:t>
            </a:r>
          </a:p>
        </p:txBody>
      </p:sp>
      <p:sp>
        <p:nvSpPr>
          <p:cNvPr id="3" name="Tijdelijke aanduiding voor inhoud 2">
            <a:extLst>
              <a:ext uri="{FF2B5EF4-FFF2-40B4-BE49-F238E27FC236}">
                <a16:creationId xmlns:a16="http://schemas.microsoft.com/office/drawing/2014/main" id="{C0D384EF-5C89-282E-4633-A5E394929122}"/>
              </a:ext>
            </a:extLst>
          </p:cNvPr>
          <p:cNvSpPr>
            <a:spLocks noGrp="1"/>
          </p:cNvSpPr>
          <p:nvPr>
            <p:ph idx="1"/>
          </p:nvPr>
        </p:nvSpPr>
        <p:spPr>
          <a:xfrm>
            <a:off x="1775625" y="1322246"/>
            <a:ext cx="7851372" cy="6696000"/>
          </a:xfrm>
        </p:spPr>
        <p:txBody>
          <a:bodyPr>
            <a:noAutofit/>
          </a:bodyPr>
          <a:lstStyle/>
          <a:p>
            <a:pPr marL="342900" lvl="0" indent="-342900">
              <a:spcBef>
                <a:spcPts val="1400"/>
              </a:spcBef>
              <a:spcAft>
                <a:spcPts val="1650"/>
              </a:spcAft>
              <a:buFont typeface="+mj-lt"/>
              <a:buAutoNum type="arabicPeriod"/>
            </a:pPr>
            <a:r>
              <a:rPr lang="nl-NL" sz="2800" i="1" dirty="0">
                <a:solidFill>
                  <a:srgbClr val="000000"/>
                </a:solidFill>
                <a:effectLst/>
                <a:latin typeface="+mj-lt"/>
                <a:ea typeface="Calibri" panose="020F0502020204030204" pitchFamily="34" charset="0"/>
              </a:rPr>
              <a:t>Wanneer kinderen ziek zijn </a:t>
            </a:r>
            <a:endParaRPr lang="nl-BE" sz="2800" dirty="0">
              <a:effectLst/>
              <a:latin typeface="+mj-lt"/>
              <a:ea typeface="Times New Roman" panose="02020603050405020304" pitchFamily="18" charset="0"/>
            </a:endParaRPr>
          </a:p>
          <a:p>
            <a:pPr marL="342900" lvl="0" indent="-342900">
              <a:spcAft>
                <a:spcPts val="1650"/>
              </a:spcAft>
              <a:buFont typeface="+mj-lt"/>
              <a:buAutoNum type="arabicPeriod"/>
            </a:pPr>
            <a:r>
              <a:rPr lang="nl-NL" sz="2800" i="1" dirty="0">
                <a:solidFill>
                  <a:srgbClr val="000000"/>
                </a:solidFill>
                <a:effectLst/>
                <a:latin typeface="+mj-lt"/>
                <a:ea typeface="Calibri" panose="020F0502020204030204" pitchFamily="34" charset="0"/>
              </a:rPr>
              <a:t>Ze in bed krijgen	 </a:t>
            </a:r>
            <a:endParaRPr lang="nl-BE" sz="2800" dirty="0">
              <a:effectLst/>
              <a:latin typeface="+mj-lt"/>
              <a:ea typeface="Times New Roman" panose="02020603050405020304" pitchFamily="18" charset="0"/>
            </a:endParaRPr>
          </a:p>
          <a:p>
            <a:pPr marL="342900" lvl="0" indent="-342900">
              <a:spcAft>
                <a:spcPts val="1650"/>
              </a:spcAft>
              <a:buFont typeface="+mj-lt"/>
              <a:buAutoNum type="arabicPeriod"/>
            </a:pPr>
            <a:r>
              <a:rPr lang="nl-NL" sz="2800" i="1" dirty="0">
                <a:solidFill>
                  <a:srgbClr val="000000"/>
                </a:solidFill>
                <a:effectLst/>
                <a:latin typeface="+mj-lt"/>
                <a:ea typeface="Calibri" panose="020F0502020204030204" pitchFamily="34" charset="0"/>
              </a:rPr>
              <a:t>Ze bepaalde voeding laten eten</a:t>
            </a:r>
            <a:endParaRPr lang="nl-BE" sz="2800" dirty="0">
              <a:effectLst/>
              <a:latin typeface="+mj-lt"/>
              <a:ea typeface="Times New Roman" panose="02020603050405020304" pitchFamily="18" charset="0"/>
            </a:endParaRPr>
          </a:p>
          <a:p>
            <a:pPr marL="342900" lvl="0" indent="-342900">
              <a:spcAft>
                <a:spcPts val="1650"/>
              </a:spcAft>
              <a:buFont typeface="+mj-lt"/>
              <a:buAutoNum type="arabicPeriod"/>
            </a:pPr>
            <a:r>
              <a:rPr lang="nl-NL" sz="2800" i="1" dirty="0">
                <a:solidFill>
                  <a:srgbClr val="000000"/>
                </a:solidFill>
                <a:effectLst/>
                <a:latin typeface="+mj-lt"/>
                <a:ea typeface="Calibri" panose="020F0502020204030204" pitchFamily="34" charset="0"/>
              </a:rPr>
              <a:t>Schermtijd beperken</a:t>
            </a:r>
            <a:endParaRPr lang="nl-BE" sz="2800" dirty="0">
              <a:effectLst/>
              <a:latin typeface="+mj-lt"/>
              <a:ea typeface="Times New Roman" panose="02020603050405020304" pitchFamily="18" charset="0"/>
            </a:endParaRPr>
          </a:p>
          <a:p>
            <a:pPr marL="342900" lvl="0" indent="-342900">
              <a:spcAft>
                <a:spcPts val="1650"/>
              </a:spcAft>
              <a:buFont typeface="+mj-lt"/>
              <a:buAutoNum type="arabicPeriod"/>
            </a:pPr>
            <a:r>
              <a:rPr lang="nl-NL" sz="2800" i="1" dirty="0">
                <a:solidFill>
                  <a:srgbClr val="000000"/>
                </a:solidFill>
                <a:effectLst/>
                <a:latin typeface="+mj-lt"/>
                <a:ea typeface="Calibri" panose="020F0502020204030204" pitchFamily="34" charset="0"/>
              </a:rPr>
              <a:t>Ze hun kamer laten opruimen</a:t>
            </a:r>
            <a:endParaRPr lang="nl-BE" sz="2800" dirty="0">
              <a:effectLst/>
              <a:latin typeface="+mj-lt"/>
              <a:ea typeface="Times New Roman" panose="02020603050405020304" pitchFamily="18" charset="0"/>
            </a:endParaRPr>
          </a:p>
          <a:p>
            <a:pPr marL="342900" lvl="0" indent="-342900">
              <a:spcAft>
                <a:spcPts val="1650"/>
              </a:spcAft>
              <a:buFont typeface="+mj-lt"/>
              <a:buAutoNum type="arabicPeriod"/>
            </a:pPr>
            <a:r>
              <a:rPr lang="nl-NL" sz="2800" i="1" dirty="0">
                <a:solidFill>
                  <a:srgbClr val="000000"/>
                </a:solidFill>
                <a:effectLst/>
                <a:latin typeface="+mj-lt"/>
                <a:ea typeface="Calibri" panose="020F0502020204030204" pitchFamily="34" charset="0"/>
              </a:rPr>
              <a:t>Ze hun tanden laten poetsen</a:t>
            </a:r>
            <a:endParaRPr lang="nl-BE" sz="2800" dirty="0">
              <a:effectLst/>
              <a:latin typeface="+mj-lt"/>
              <a:ea typeface="Times New Roman" panose="02020603050405020304" pitchFamily="18" charset="0"/>
            </a:endParaRPr>
          </a:p>
          <a:p>
            <a:pPr marL="342900" lvl="0" indent="-342900">
              <a:spcAft>
                <a:spcPts val="1650"/>
              </a:spcAft>
              <a:buFont typeface="+mj-lt"/>
              <a:buAutoNum type="arabicPeriod"/>
            </a:pPr>
            <a:r>
              <a:rPr lang="nl-NL" sz="2800" i="1" dirty="0">
                <a:solidFill>
                  <a:srgbClr val="000000"/>
                </a:solidFill>
                <a:effectLst/>
                <a:latin typeface="+mj-lt"/>
                <a:ea typeface="Calibri" panose="020F0502020204030204" pitchFamily="34" charset="0"/>
              </a:rPr>
              <a:t>Maaltijdmomenten</a:t>
            </a:r>
            <a:endParaRPr lang="nl-BE" sz="2800" dirty="0">
              <a:effectLst/>
              <a:latin typeface="+mj-lt"/>
              <a:ea typeface="Times New Roman" panose="02020603050405020304" pitchFamily="18" charset="0"/>
            </a:endParaRPr>
          </a:p>
          <a:p>
            <a:pPr marL="342900" lvl="0" indent="-342900">
              <a:spcAft>
                <a:spcPts val="1650"/>
              </a:spcAft>
              <a:buFont typeface="+mj-lt"/>
              <a:buAutoNum type="arabicPeriod"/>
            </a:pPr>
            <a:r>
              <a:rPr lang="nl-NL" sz="2800" i="1" dirty="0">
                <a:solidFill>
                  <a:srgbClr val="000000"/>
                </a:solidFill>
                <a:effectLst/>
                <a:latin typeface="+mj-lt"/>
                <a:ea typeface="Calibri" panose="020F0502020204030204" pitchFamily="34" charset="0"/>
              </a:rPr>
              <a:t>De ochtendroutine</a:t>
            </a:r>
            <a:endParaRPr lang="nl-BE" sz="2800" dirty="0">
              <a:effectLst/>
              <a:latin typeface="+mj-lt"/>
              <a:ea typeface="Times New Roman" panose="02020603050405020304" pitchFamily="18" charset="0"/>
            </a:endParaRPr>
          </a:p>
          <a:p>
            <a:pPr marL="342900" lvl="0" indent="-342900">
              <a:spcAft>
                <a:spcPts val="1650"/>
              </a:spcAft>
              <a:buFont typeface="+mj-lt"/>
              <a:buAutoNum type="arabicPeriod"/>
            </a:pPr>
            <a:r>
              <a:rPr lang="nl-NL" sz="2800" i="1" dirty="0">
                <a:solidFill>
                  <a:srgbClr val="000000"/>
                </a:solidFill>
                <a:effectLst/>
                <a:latin typeface="+mj-lt"/>
                <a:ea typeface="Calibri" panose="020F0502020204030204" pitchFamily="34" charset="0"/>
              </a:rPr>
              <a:t>Ze op tijd op school krijgen</a:t>
            </a:r>
            <a:endParaRPr lang="nl-BE" sz="2800" dirty="0">
              <a:effectLst/>
              <a:latin typeface="+mj-lt"/>
              <a:ea typeface="Times New Roman" panose="02020603050405020304" pitchFamily="18" charset="0"/>
            </a:endParaRPr>
          </a:p>
          <a:p>
            <a:pPr marL="342900" lvl="0" indent="-342900">
              <a:spcAft>
                <a:spcPts val="1650"/>
              </a:spcAft>
              <a:buFont typeface="+mj-lt"/>
              <a:buAutoNum type="arabicPeriod"/>
            </a:pPr>
            <a:r>
              <a:rPr lang="nl-NL" sz="2800" i="1" dirty="0">
                <a:solidFill>
                  <a:srgbClr val="000000"/>
                </a:solidFill>
                <a:effectLst/>
                <a:latin typeface="+mj-lt"/>
                <a:ea typeface="Calibri" panose="020F0502020204030204" pitchFamily="34" charset="0"/>
              </a:rPr>
              <a:t>Ze aangekleed krijgen voor school</a:t>
            </a:r>
            <a:endParaRPr lang="nl-BE" sz="2800" dirty="0">
              <a:latin typeface="+mj-lt"/>
            </a:endParaRPr>
          </a:p>
        </p:txBody>
      </p:sp>
      <p:sp>
        <p:nvSpPr>
          <p:cNvPr id="4" name="Tijdelijke aanduiding voor dianummer 3">
            <a:extLst>
              <a:ext uri="{FF2B5EF4-FFF2-40B4-BE49-F238E27FC236}">
                <a16:creationId xmlns:a16="http://schemas.microsoft.com/office/drawing/2014/main" id="{FA349E11-5E79-5AAE-931B-A3E24D313901}"/>
              </a:ext>
            </a:extLst>
          </p:cNvPr>
          <p:cNvSpPr>
            <a:spLocks noGrp="1"/>
          </p:cNvSpPr>
          <p:nvPr>
            <p:ph type="sldNum" sz="quarter" idx="12"/>
          </p:nvPr>
        </p:nvSpPr>
        <p:spPr/>
        <p:txBody>
          <a:bodyPr/>
          <a:lstStyle/>
          <a:p>
            <a:fld id="{7AE184E0-0BD4-4705-A12B-9B71DDE63301}" type="slidenum">
              <a:rPr lang="nl-BE" noProof="0" smtClean="0"/>
              <a:t>3</a:t>
            </a:fld>
            <a:endParaRPr lang="nl-BE" noProof="0" dirty="0"/>
          </a:p>
        </p:txBody>
      </p:sp>
      <p:sp>
        <p:nvSpPr>
          <p:cNvPr id="5" name="Tekstvak 4">
            <a:extLst>
              <a:ext uri="{FF2B5EF4-FFF2-40B4-BE49-F238E27FC236}">
                <a16:creationId xmlns:a16="http://schemas.microsoft.com/office/drawing/2014/main" id="{435B1E40-7E84-F711-F218-3EDA7E5B96D4}"/>
              </a:ext>
            </a:extLst>
          </p:cNvPr>
          <p:cNvSpPr txBox="1"/>
          <p:nvPr/>
        </p:nvSpPr>
        <p:spPr>
          <a:xfrm>
            <a:off x="8924059" y="1322246"/>
            <a:ext cx="8238089" cy="7000506"/>
          </a:xfrm>
          <a:prstGeom prst="rect">
            <a:avLst/>
          </a:prstGeom>
          <a:noFill/>
        </p:spPr>
        <p:txBody>
          <a:bodyPr wrap="none" rtlCol="0">
            <a:spAutoFit/>
          </a:bodyPr>
          <a:lstStyle/>
          <a:p>
            <a:pPr lvl="0">
              <a:spcAft>
                <a:spcPts val="1650"/>
              </a:spcAft>
            </a:pPr>
            <a:r>
              <a:rPr lang="nl-BE" sz="2800" i="1" dirty="0">
                <a:solidFill>
                  <a:srgbClr val="000000"/>
                </a:solidFill>
                <a:effectLst/>
                <a:latin typeface="+mj-lt"/>
                <a:ea typeface="Calibri" panose="020F0502020204030204" pitchFamily="34" charset="0"/>
              </a:rPr>
              <a:t>11.</a:t>
            </a:r>
            <a:r>
              <a:rPr lang="nl-NL" sz="2800" i="1" dirty="0">
                <a:solidFill>
                  <a:srgbClr val="000000"/>
                </a:solidFill>
                <a:effectLst/>
                <a:latin typeface="+mj-lt"/>
                <a:ea typeface="Calibri" panose="020F0502020204030204" pitchFamily="34" charset="0"/>
              </a:rPr>
              <a:t>De wekelijkse boodschappen doen</a:t>
            </a:r>
          </a:p>
          <a:p>
            <a:pPr lvl="0">
              <a:spcAft>
                <a:spcPts val="1650"/>
              </a:spcAft>
            </a:pPr>
            <a:r>
              <a:rPr lang="nl-NL" sz="2800" i="1" dirty="0">
                <a:solidFill>
                  <a:srgbClr val="000000"/>
                </a:solidFill>
                <a:latin typeface="+mj-lt"/>
                <a:ea typeface="Calibri" panose="020F0502020204030204" pitchFamily="34" charset="0"/>
              </a:rPr>
              <a:t>12. </a:t>
            </a:r>
            <a:r>
              <a:rPr lang="nl-NL" sz="2800" i="1" dirty="0">
                <a:solidFill>
                  <a:srgbClr val="000000"/>
                </a:solidFill>
                <a:effectLst/>
                <a:latin typeface="+mj-lt"/>
                <a:ea typeface="Calibri" panose="020F0502020204030204" pitchFamily="34" charset="0"/>
              </a:rPr>
              <a:t>Ervoor zorgen dat ze hun huiswerk doen</a:t>
            </a:r>
            <a:endParaRPr lang="nl-BE" sz="2800" dirty="0">
              <a:latin typeface="+mj-lt"/>
              <a:ea typeface="Calibri" panose="020F0502020204030204" pitchFamily="34" charset="0"/>
            </a:endParaRPr>
          </a:p>
          <a:p>
            <a:pPr lvl="0">
              <a:spcAft>
                <a:spcPts val="1650"/>
              </a:spcAft>
            </a:pPr>
            <a:r>
              <a:rPr lang="nl-NL" sz="2800" i="1" dirty="0">
                <a:solidFill>
                  <a:srgbClr val="000000"/>
                </a:solidFill>
                <a:effectLst/>
                <a:latin typeface="+mj-lt"/>
                <a:ea typeface="Calibri" panose="020F0502020204030204" pitchFamily="34" charset="0"/>
              </a:rPr>
              <a:t>13. Belangrijke schooldata onthouden</a:t>
            </a:r>
            <a:endParaRPr lang="nl-BE" sz="2800" dirty="0">
              <a:latin typeface="+mj-lt"/>
              <a:ea typeface="Calibri" panose="020F0502020204030204" pitchFamily="34" charset="0"/>
            </a:endParaRPr>
          </a:p>
          <a:p>
            <a:pPr lvl="0">
              <a:spcAft>
                <a:spcPts val="1650"/>
              </a:spcAft>
            </a:pPr>
            <a:r>
              <a:rPr lang="nl-NL" sz="2800" i="1" dirty="0">
                <a:solidFill>
                  <a:srgbClr val="000000"/>
                </a:solidFill>
                <a:effectLst/>
                <a:latin typeface="+mj-lt"/>
                <a:ea typeface="Calibri" panose="020F0502020204030204" pitchFamily="34" charset="0"/>
              </a:rPr>
              <a:t>14. Ze iets laten eten</a:t>
            </a:r>
            <a:endParaRPr lang="nl-BE" sz="2800" dirty="0">
              <a:latin typeface="+mj-lt"/>
              <a:ea typeface="Calibri" panose="020F0502020204030204" pitchFamily="34" charset="0"/>
            </a:endParaRPr>
          </a:p>
          <a:p>
            <a:pPr lvl="0">
              <a:spcAft>
                <a:spcPts val="1650"/>
              </a:spcAft>
            </a:pPr>
            <a:r>
              <a:rPr lang="nl-NL" sz="2800" i="1" dirty="0">
                <a:solidFill>
                  <a:srgbClr val="000000"/>
                </a:solidFill>
                <a:effectLst/>
                <a:latin typeface="+mj-lt"/>
                <a:ea typeface="Calibri" panose="020F0502020204030204" pitchFamily="34" charset="0"/>
              </a:rPr>
              <a:t>15. </a:t>
            </a:r>
            <a:r>
              <a:rPr lang="nl-NL" sz="2800" i="1" dirty="0" err="1">
                <a:solidFill>
                  <a:srgbClr val="000000"/>
                </a:solidFill>
                <a:effectLst/>
                <a:latin typeface="+mj-lt"/>
                <a:ea typeface="Calibri" panose="020F0502020204030204" pitchFamily="34" charset="0"/>
              </a:rPr>
              <a:t>Badtijd</a:t>
            </a:r>
            <a:endParaRPr lang="nl-BE" sz="2800" dirty="0">
              <a:latin typeface="+mj-lt"/>
              <a:ea typeface="Calibri" panose="020F0502020204030204" pitchFamily="34" charset="0"/>
            </a:endParaRPr>
          </a:p>
          <a:p>
            <a:pPr lvl="0">
              <a:spcAft>
                <a:spcPts val="1650"/>
              </a:spcAft>
            </a:pPr>
            <a:r>
              <a:rPr lang="nl-NL" sz="2800" i="1" dirty="0">
                <a:solidFill>
                  <a:srgbClr val="000000"/>
                </a:solidFill>
                <a:effectLst/>
                <a:latin typeface="+mj-lt"/>
                <a:ea typeface="Calibri" panose="020F0502020204030204" pitchFamily="34" charset="0"/>
              </a:rPr>
              <a:t>16. Erop toezien dat ze niet te veel suiker eten</a:t>
            </a:r>
            <a:endParaRPr lang="nl-BE" sz="2800" dirty="0">
              <a:latin typeface="+mj-lt"/>
              <a:ea typeface="Calibri" panose="020F0502020204030204" pitchFamily="34" charset="0"/>
            </a:endParaRPr>
          </a:p>
          <a:p>
            <a:pPr lvl="0">
              <a:spcAft>
                <a:spcPts val="1650"/>
              </a:spcAft>
            </a:pPr>
            <a:r>
              <a:rPr lang="nl-NL" sz="2800" i="1" dirty="0">
                <a:solidFill>
                  <a:srgbClr val="000000"/>
                </a:solidFill>
                <a:effectLst/>
                <a:latin typeface="+mj-lt"/>
                <a:ea typeface="Calibri" panose="020F0502020204030204" pitchFamily="34" charset="0"/>
              </a:rPr>
              <a:t>17. Ze uit bed krijgen</a:t>
            </a:r>
            <a:endParaRPr lang="nl-BE" sz="2800" dirty="0">
              <a:latin typeface="+mj-lt"/>
              <a:ea typeface="Calibri" panose="020F0502020204030204" pitchFamily="34" charset="0"/>
            </a:endParaRPr>
          </a:p>
          <a:p>
            <a:pPr lvl="0">
              <a:spcAft>
                <a:spcPts val="1650"/>
              </a:spcAft>
            </a:pPr>
            <a:r>
              <a:rPr lang="nl-NL" sz="2800" i="1" dirty="0">
                <a:solidFill>
                  <a:srgbClr val="000000"/>
                </a:solidFill>
                <a:effectLst/>
                <a:latin typeface="+mj-lt"/>
                <a:ea typeface="Calibri" panose="020F0502020204030204" pitchFamily="34" charset="0"/>
              </a:rPr>
              <a:t>18. Nieuwe kledij/schoenen kopen</a:t>
            </a:r>
            <a:endParaRPr lang="nl-BE" sz="2800" dirty="0">
              <a:latin typeface="+mj-lt"/>
              <a:ea typeface="Calibri" panose="020F0502020204030204" pitchFamily="34" charset="0"/>
            </a:endParaRPr>
          </a:p>
          <a:p>
            <a:pPr lvl="0">
              <a:spcAft>
                <a:spcPts val="1650"/>
              </a:spcAft>
            </a:pPr>
            <a:r>
              <a:rPr lang="nl-NL" sz="2800" i="1" dirty="0">
                <a:solidFill>
                  <a:srgbClr val="000000"/>
                </a:solidFill>
                <a:effectLst/>
                <a:latin typeface="+mj-lt"/>
                <a:ea typeface="Calibri" panose="020F0502020204030204" pitchFamily="34" charset="0"/>
              </a:rPr>
              <a:t>19. Huiswerkdeadlines onthouden</a:t>
            </a:r>
            <a:endParaRPr lang="nl-BE" sz="2800" dirty="0">
              <a:latin typeface="+mj-lt"/>
              <a:ea typeface="Calibri" panose="020F0502020204030204" pitchFamily="34" charset="0"/>
            </a:endParaRPr>
          </a:p>
          <a:p>
            <a:pPr lvl="0">
              <a:spcAft>
                <a:spcPts val="1650"/>
              </a:spcAft>
            </a:pPr>
            <a:r>
              <a:rPr lang="nl-NL" sz="2800" i="1" dirty="0">
                <a:solidFill>
                  <a:srgbClr val="000000"/>
                </a:solidFill>
                <a:effectLst/>
                <a:latin typeface="+mj-lt"/>
                <a:ea typeface="Calibri" panose="020F0502020204030204" pitchFamily="34" charset="0"/>
              </a:rPr>
              <a:t>20. Ze hun schoenen laten aantrekken ’s </a:t>
            </a:r>
            <a:r>
              <a:rPr lang="nl-NL" sz="2800" i="1" dirty="0" err="1">
                <a:solidFill>
                  <a:srgbClr val="000000"/>
                </a:solidFill>
                <a:effectLst/>
                <a:latin typeface="+mj-lt"/>
                <a:ea typeface="Calibri" panose="020F0502020204030204" pitchFamily="34" charset="0"/>
              </a:rPr>
              <a:t>ochtends</a:t>
            </a:r>
            <a:endParaRPr lang="nl-BE" sz="2800" dirty="0">
              <a:solidFill>
                <a:srgbClr val="000000"/>
              </a:solidFill>
              <a:effectLst/>
              <a:latin typeface="+mj-lt"/>
              <a:ea typeface="Times New Roman" panose="02020603050405020304" pitchFamily="18" charset="0"/>
            </a:endParaRPr>
          </a:p>
          <a:p>
            <a:pPr marL="342900" indent="-342900" algn="l">
              <a:lnSpc>
                <a:spcPct val="120000"/>
              </a:lnSpc>
              <a:buFont typeface="Arial" panose="020B0604020202020204" pitchFamily="34" charset="0"/>
              <a:buChar char="–"/>
            </a:pPr>
            <a:endParaRPr lang="nl-BE" sz="2500" dirty="0"/>
          </a:p>
        </p:txBody>
      </p:sp>
      <p:sp>
        <p:nvSpPr>
          <p:cNvPr id="6" name="Tekstvak 5">
            <a:extLst>
              <a:ext uri="{FF2B5EF4-FFF2-40B4-BE49-F238E27FC236}">
                <a16:creationId xmlns:a16="http://schemas.microsoft.com/office/drawing/2014/main" id="{3EEE0C72-3AB8-F191-BB6F-75C3B9E29645}"/>
              </a:ext>
            </a:extLst>
          </p:cNvPr>
          <p:cNvSpPr txBox="1"/>
          <p:nvPr/>
        </p:nvSpPr>
        <p:spPr>
          <a:xfrm>
            <a:off x="11697383" y="8528385"/>
            <a:ext cx="4354077" cy="973215"/>
          </a:xfrm>
          <a:prstGeom prst="rect">
            <a:avLst/>
          </a:prstGeom>
          <a:noFill/>
        </p:spPr>
        <p:txBody>
          <a:bodyPr wrap="none" rtlCol="0">
            <a:spAutoFit/>
          </a:bodyPr>
          <a:lstStyle/>
          <a:p>
            <a:pPr algn="l">
              <a:lnSpc>
                <a:spcPct val="120000"/>
              </a:lnSpc>
            </a:pPr>
            <a:r>
              <a:rPr lang="nl-BE" sz="2500" dirty="0">
                <a:latin typeface="+mj-lt"/>
              </a:rPr>
              <a:t>UK Department of Education,</a:t>
            </a:r>
          </a:p>
          <a:p>
            <a:pPr algn="l">
              <a:lnSpc>
                <a:spcPct val="120000"/>
              </a:lnSpc>
            </a:pPr>
            <a:r>
              <a:rPr lang="nl-BE" sz="2500" dirty="0">
                <a:latin typeface="+mj-lt"/>
              </a:rPr>
              <a:t>Platt, 2013 </a:t>
            </a:r>
          </a:p>
        </p:txBody>
      </p:sp>
    </p:spTree>
    <p:extLst>
      <p:ext uri="{BB962C8B-B14F-4D97-AF65-F5344CB8AC3E}">
        <p14:creationId xmlns:p14="http://schemas.microsoft.com/office/powerpoint/2010/main" val="1833092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demhalingstechnieken">
            <a:extLst>
              <a:ext uri="{FF2B5EF4-FFF2-40B4-BE49-F238E27FC236}">
                <a16:creationId xmlns:a16="http://schemas.microsoft.com/office/drawing/2014/main" id="{8E841A3A-6775-7CBE-8AE0-B6E91FD6E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504" y="1890890"/>
            <a:ext cx="5218704" cy="5218704"/>
          </a:xfrm>
          <a:prstGeom prst="rect">
            <a:avLst/>
          </a:prstGeom>
          <a:extLst>
            <a:ext uri="{909E8E84-426E-40DD-AFC4-6F175D3DCCD1}">
              <a14:hiddenFill xmlns:a14="http://schemas.microsoft.com/office/drawing/2010/main">
                <a:solidFill>
                  <a:srgbClr val="FFFFFF"/>
                </a:solidFill>
              </a14:hiddenFill>
            </a:ext>
          </a:extLst>
        </p:spPr>
      </p:pic>
      <p:sp>
        <p:nvSpPr>
          <p:cNvPr id="4" name="Tijdelijke aanduiding voor dianummer 3">
            <a:extLst>
              <a:ext uri="{FF2B5EF4-FFF2-40B4-BE49-F238E27FC236}">
                <a16:creationId xmlns:a16="http://schemas.microsoft.com/office/drawing/2014/main" id="{2780E5DB-69A9-D4BF-2B77-FCDF17E7028F}"/>
              </a:ext>
            </a:extLst>
          </p:cNvPr>
          <p:cNvSpPr>
            <a:spLocks noGrp="1"/>
          </p:cNvSpPr>
          <p:nvPr>
            <p:ph type="sldNum" sz="quarter" idx="12"/>
          </p:nvPr>
        </p:nvSpPr>
        <p:spPr>
          <a:xfrm>
            <a:off x="15590520" y="8948703"/>
            <a:ext cx="921880" cy="519289"/>
          </a:xfrm>
        </p:spPr>
        <p:txBody>
          <a:bodyPr anchor="ctr">
            <a:normAutofit/>
          </a:bodyPr>
          <a:lstStyle/>
          <a:p>
            <a:pPr>
              <a:spcAft>
                <a:spcPts val="600"/>
              </a:spcAft>
            </a:pPr>
            <a:fld id="{7AE184E0-0BD4-4705-A12B-9B71DDE63301}" type="slidenum">
              <a:rPr lang="nl-BE" noProof="0" smtClean="0"/>
              <a:pPr>
                <a:spcAft>
                  <a:spcPts val="600"/>
                </a:spcAft>
              </a:pPr>
              <a:t>30</a:t>
            </a:fld>
            <a:endParaRPr lang="nl-BE" noProof="0"/>
          </a:p>
        </p:txBody>
      </p:sp>
      <p:sp>
        <p:nvSpPr>
          <p:cNvPr id="5" name="Titel 4">
            <a:extLst>
              <a:ext uri="{FF2B5EF4-FFF2-40B4-BE49-F238E27FC236}">
                <a16:creationId xmlns:a16="http://schemas.microsoft.com/office/drawing/2014/main" id="{C60A9523-7408-FFEE-0C09-DCB1C5A4E5D2}"/>
              </a:ext>
            </a:extLst>
          </p:cNvPr>
          <p:cNvSpPr>
            <a:spLocks noGrp="1"/>
          </p:cNvSpPr>
          <p:nvPr>
            <p:ph type="title"/>
          </p:nvPr>
        </p:nvSpPr>
        <p:spPr>
          <a:xfrm>
            <a:off x="830118" y="252000"/>
            <a:ext cx="15705282" cy="863693"/>
          </a:xfrm>
        </p:spPr>
        <p:txBody>
          <a:bodyPr anchor="t">
            <a:normAutofit/>
          </a:bodyPr>
          <a:lstStyle/>
          <a:p>
            <a:r>
              <a:rPr lang="nl-BE" sz="5000" dirty="0"/>
              <a:t>Rust is besmettelijk</a:t>
            </a:r>
          </a:p>
        </p:txBody>
      </p:sp>
      <p:sp>
        <p:nvSpPr>
          <p:cNvPr id="2" name="Tekstvak 1">
            <a:extLst>
              <a:ext uri="{FF2B5EF4-FFF2-40B4-BE49-F238E27FC236}">
                <a16:creationId xmlns:a16="http://schemas.microsoft.com/office/drawing/2014/main" id="{B7FE3E94-EB83-305D-58E2-B6710115EDC2}"/>
              </a:ext>
            </a:extLst>
          </p:cNvPr>
          <p:cNvSpPr txBox="1"/>
          <p:nvPr/>
        </p:nvSpPr>
        <p:spPr>
          <a:xfrm>
            <a:off x="2156504" y="7616644"/>
            <a:ext cx="12705722" cy="763094"/>
          </a:xfrm>
          <a:prstGeom prst="rect">
            <a:avLst/>
          </a:prstGeom>
          <a:noFill/>
        </p:spPr>
        <p:txBody>
          <a:bodyPr wrap="none" rtlCol="0">
            <a:spAutoFit/>
          </a:bodyPr>
          <a:lstStyle/>
          <a:p>
            <a:pPr algn="l">
              <a:lnSpc>
                <a:spcPct val="120000"/>
              </a:lnSpc>
            </a:pPr>
            <a:r>
              <a:rPr lang="nl-BE" sz="4000" dirty="0"/>
              <a:t>Wij zenden dan non-verbale signalen van veiligheid uit!</a:t>
            </a:r>
          </a:p>
        </p:txBody>
      </p:sp>
      <p:sp>
        <p:nvSpPr>
          <p:cNvPr id="7" name="Tekstvak 6">
            <a:extLst>
              <a:ext uri="{FF2B5EF4-FFF2-40B4-BE49-F238E27FC236}">
                <a16:creationId xmlns:a16="http://schemas.microsoft.com/office/drawing/2014/main" id="{2360C940-28AC-0C32-4134-FA95D71A6587}"/>
              </a:ext>
            </a:extLst>
          </p:cNvPr>
          <p:cNvSpPr txBox="1"/>
          <p:nvPr/>
        </p:nvSpPr>
        <p:spPr>
          <a:xfrm>
            <a:off x="8119554" y="1809890"/>
            <a:ext cx="8392846" cy="5349541"/>
          </a:xfrm>
          <a:prstGeom prst="rect">
            <a:avLst/>
          </a:prstGeom>
          <a:noFill/>
        </p:spPr>
        <p:txBody>
          <a:bodyPr wrap="square" rtlCol="0">
            <a:spAutoFit/>
          </a:bodyPr>
          <a:lstStyle/>
          <a:p>
            <a:pPr algn="l">
              <a:lnSpc>
                <a:spcPct val="120000"/>
              </a:lnSpc>
            </a:pPr>
            <a:r>
              <a:rPr lang="nl-BE" sz="3600" dirty="0"/>
              <a:t>Ademhalingsoefeningen hebben ook een invloed op de stress reactie van onze kinderen</a:t>
            </a:r>
          </a:p>
          <a:p>
            <a:pPr algn="l">
              <a:lnSpc>
                <a:spcPct val="120000"/>
              </a:lnSpc>
            </a:pPr>
            <a:endParaRPr lang="nl-BE" sz="3600" dirty="0"/>
          </a:p>
          <a:p>
            <a:pPr algn="l">
              <a:lnSpc>
                <a:spcPct val="120000"/>
              </a:lnSpc>
            </a:pPr>
            <a:r>
              <a:rPr lang="nl-BE" sz="3600" dirty="0"/>
              <a:t>Oogcontact, knuffels, stem, gezichtsexpressie</a:t>
            </a:r>
          </a:p>
          <a:p>
            <a:pPr algn="l">
              <a:lnSpc>
                <a:spcPct val="120000"/>
              </a:lnSpc>
            </a:pPr>
            <a:endParaRPr lang="nl-BE" sz="3600" dirty="0"/>
          </a:p>
          <a:p>
            <a:pPr algn="l">
              <a:lnSpc>
                <a:spcPct val="120000"/>
              </a:lnSpc>
            </a:pPr>
            <a:r>
              <a:rPr lang="nl-BE" sz="3600" dirty="0"/>
              <a:t>Qualitity time</a:t>
            </a:r>
          </a:p>
        </p:txBody>
      </p:sp>
    </p:spTree>
    <p:extLst>
      <p:ext uri="{BB962C8B-B14F-4D97-AF65-F5344CB8AC3E}">
        <p14:creationId xmlns:p14="http://schemas.microsoft.com/office/powerpoint/2010/main" val="3111790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2882E7D7-B952-AB49-C39D-0067A77B3A28}"/>
              </a:ext>
            </a:extLst>
          </p:cNvPr>
          <p:cNvSpPr>
            <a:spLocks noGrp="1"/>
          </p:cNvSpPr>
          <p:nvPr>
            <p:ph type="sldNum" sz="quarter" idx="12"/>
          </p:nvPr>
        </p:nvSpPr>
        <p:spPr/>
        <p:txBody>
          <a:bodyPr/>
          <a:lstStyle/>
          <a:p>
            <a:fld id="{7AE184E0-0BD4-4705-A12B-9B71DDE63301}" type="slidenum">
              <a:rPr lang="nl-BE" noProof="0" smtClean="0"/>
              <a:t>31</a:t>
            </a:fld>
            <a:endParaRPr lang="nl-BE" noProof="0" dirty="0"/>
          </a:p>
        </p:txBody>
      </p:sp>
      <p:sp>
        <p:nvSpPr>
          <p:cNvPr id="8" name="Tijdelijke aanduiding voor inhoud 2">
            <a:extLst>
              <a:ext uri="{FF2B5EF4-FFF2-40B4-BE49-F238E27FC236}">
                <a16:creationId xmlns:a16="http://schemas.microsoft.com/office/drawing/2014/main" id="{443A3BDC-9678-C2BA-1E4B-DE25235C3D1E}"/>
              </a:ext>
            </a:extLst>
          </p:cNvPr>
          <p:cNvSpPr txBox="1">
            <a:spLocks/>
          </p:cNvSpPr>
          <p:nvPr/>
        </p:nvSpPr>
        <p:spPr>
          <a:xfrm>
            <a:off x="826275" y="2562923"/>
            <a:ext cx="16185818" cy="7419903"/>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endParaRPr lang="nl-BE" dirty="0"/>
          </a:p>
          <a:p>
            <a:endParaRPr lang="nl-BE" dirty="0"/>
          </a:p>
        </p:txBody>
      </p:sp>
      <p:sp>
        <p:nvSpPr>
          <p:cNvPr id="9" name="Titel 4">
            <a:extLst>
              <a:ext uri="{FF2B5EF4-FFF2-40B4-BE49-F238E27FC236}">
                <a16:creationId xmlns:a16="http://schemas.microsoft.com/office/drawing/2014/main" id="{B8E03570-643C-7685-3D95-097F6600E0A0}"/>
              </a:ext>
            </a:extLst>
          </p:cNvPr>
          <p:cNvSpPr>
            <a:spLocks noGrp="1"/>
          </p:cNvSpPr>
          <p:nvPr>
            <p:ph type="title"/>
          </p:nvPr>
        </p:nvSpPr>
        <p:spPr>
          <a:xfrm>
            <a:off x="830118" y="252000"/>
            <a:ext cx="15705282" cy="863693"/>
          </a:xfrm>
        </p:spPr>
        <p:txBody>
          <a:bodyPr anchor="t">
            <a:normAutofit/>
          </a:bodyPr>
          <a:lstStyle/>
          <a:p>
            <a:r>
              <a:rPr lang="nl-BE" sz="5000" dirty="0"/>
              <a:t>Rust is besmettelijk</a:t>
            </a:r>
          </a:p>
        </p:txBody>
      </p:sp>
      <p:pic>
        <p:nvPicPr>
          <p:cNvPr id="11" name="Afbeelding 10" descr="Afbeelding met tekst, Lettertype, schermopname&#10;&#10;Automatisch gegenereerde beschrijving">
            <a:extLst>
              <a:ext uri="{FF2B5EF4-FFF2-40B4-BE49-F238E27FC236}">
                <a16:creationId xmlns:a16="http://schemas.microsoft.com/office/drawing/2014/main" id="{BAEB0F89-7B99-40F7-5A01-430B8FD39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7236" y="285608"/>
            <a:ext cx="7772400" cy="2243707"/>
          </a:xfrm>
          <a:prstGeom prst="rect">
            <a:avLst/>
          </a:prstGeom>
        </p:spPr>
      </p:pic>
      <p:pic>
        <p:nvPicPr>
          <p:cNvPr id="3074" name="Picture 2" descr="kleurplaat opvoedstress">
            <a:extLst>
              <a:ext uri="{FF2B5EF4-FFF2-40B4-BE49-F238E27FC236}">
                <a16:creationId xmlns:a16="http://schemas.microsoft.com/office/drawing/2014/main" id="{46DAF4C1-1575-EFFB-B438-9D8FC9DF0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5927" y="1545448"/>
            <a:ext cx="5585500" cy="66627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nderen genieten van het voorleesritueel - en ik ook! - Opvoeden in  verbinding">
            <a:extLst>
              <a:ext uri="{FF2B5EF4-FFF2-40B4-BE49-F238E27FC236}">
                <a16:creationId xmlns:a16="http://schemas.microsoft.com/office/drawing/2014/main" id="{7AFC3388-28BD-CC45-511E-EE749FB19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7236" y="3352093"/>
            <a:ext cx="6871815" cy="458121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A7574769-DCD3-AACA-0C5D-067EAA559088}"/>
              </a:ext>
            </a:extLst>
          </p:cNvPr>
          <p:cNvSpPr txBox="1"/>
          <p:nvPr/>
        </p:nvSpPr>
        <p:spPr>
          <a:xfrm>
            <a:off x="4938677" y="8722473"/>
            <a:ext cx="7109639" cy="628955"/>
          </a:xfrm>
          <a:prstGeom prst="rect">
            <a:avLst/>
          </a:prstGeom>
          <a:noFill/>
        </p:spPr>
        <p:txBody>
          <a:bodyPr wrap="none" rtlCol="0">
            <a:spAutoFit/>
          </a:bodyPr>
          <a:lstStyle/>
          <a:p>
            <a:pPr algn="l">
              <a:lnSpc>
                <a:spcPct val="120000"/>
              </a:lnSpc>
            </a:pPr>
            <a:r>
              <a:rPr lang="nl-BE" sz="3200" dirty="0"/>
              <a:t>S</a:t>
            </a:r>
            <a:r>
              <a:rPr lang="nl-BE" sz="3200" dirty="0">
                <a:effectLst/>
                <a:latin typeface="+mn-lt"/>
              </a:rPr>
              <a:t>ynchronisatie bij positieve gevoelens</a:t>
            </a:r>
            <a:endParaRPr lang="nl-BE" sz="3200" dirty="0"/>
          </a:p>
        </p:txBody>
      </p:sp>
    </p:spTree>
    <p:extLst>
      <p:ext uri="{BB962C8B-B14F-4D97-AF65-F5344CB8AC3E}">
        <p14:creationId xmlns:p14="http://schemas.microsoft.com/office/powerpoint/2010/main" val="269034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3BBCFB-FAB5-F1C6-2F92-9E214DC9062D}"/>
              </a:ext>
            </a:extLst>
          </p:cNvPr>
          <p:cNvSpPr>
            <a:spLocks noGrp="1"/>
          </p:cNvSpPr>
          <p:nvPr>
            <p:ph type="title"/>
          </p:nvPr>
        </p:nvSpPr>
        <p:spPr/>
        <p:txBody>
          <a:bodyPr/>
          <a:lstStyle/>
          <a:p>
            <a:r>
              <a:rPr lang="nl-BE" dirty="0"/>
              <a:t>WAT ALS DE STRESS IN HET GEZIN HOOG IS</a:t>
            </a:r>
          </a:p>
        </p:txBody>
      </p:sp>
      <p:sp>
        <p:nvSpPr>
          <p:cNvPr id="3" name="Tijdelijke aanduiding voor dianummer 2">
            <a:extLst>
              <a:ext uri="{FF2B5EF4-FFF2-40B4-BE49-F238E27FC236}">
                <a16:creationId xmlns:a16="http://schemas.microsoft.com/office/drawing/2014/main" id="{F1498239-7EE0-3452-F2F9-6905125292A8}"/>
              </a:ext>
            </a:extLst>
          </p:cNvPr>
          <p:cNvSpPr>
            <a:spLocks noGrp="1"/>
          </p:cNvSpPr>
          <p:nvPr>
            <p:ph type="sldNum" sz="quarter" idx="12"/>
          </p:nvPr>
        </p:nvSpPr>
        <p:spPr/>
        <p:txBody>
          <a:bodyPr/>
          <a:lstStyle/>
          <a:p>
            <a:fld id="{7AE184E0-0BD4-4705-A12B-9B71DDE63301}" type="slidenum">
              <a:rPr lang="nl-BE" noProof="0" smtClean="0"/>
              <a:t>32</a:t>
            </a:fld>
            <a:endParaRPr lang="nl-BE" noProof="0" dirty="0"/>
          </a:p>
        </p:txBody>
      </p:sp>
      <p:pic>
        <p:nvPicPr>
          <p:cNvPr id="2050" name="Picture 2" descr="Van woede naar kracht | 4 tips om woede te kanaliseren - gezondNU">
            <a:extLst>
              <a:ext uri="{FF2B5EF4-FFF2-40B4-BE49-F238E27FC236}">
                <a16:creationId xmlns:a16="http://schemas.microsoft.com/office/drawing/2014/main" id="{92BDF909-5126-9185-C1D4-912ED7E87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118" y="1526998"/>
            <a:ext cx="6231086" cy="35052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55518AAF-4E46-6EF0-8592-F36C4B947AEA}"/>
              </a:ext>
            </a:extLst>
          </p:cNvPr>
          <p:cNvSpPr txBox="1"/>
          <p:nvPr/>
        </p:nvSpPr>
        <p:spPr>
          <a:xfrm>
            <a:off x="798627" y="5273748"/>
            <a:ext cx="15214006" cy="2554545"/>
          </a:xfrm>
          <a:prstGeom prst="rect">
            <a:avLst/>
          </a:prstGeom>
          <a:noFill/>
        </p:spPr>
        <p:txBody>
          <a:bodyPr wrap="square" rtlCol="0">
            <a:spAutoFit/>
          </a:bodyPr>
          <a:lstStyle/>
          <a:p>
            <a:pPr algn="l"/>
            <a:r>
              <a:rPr lang="nl-NL" sz="4000" b="0" i="0" dirty="0">
                <a:solidFill>
                  <a:srgbClr val="171A2F"/>
                </a:solidFill>
                <a:effectLst/>
                <a:latin typeface="Arial" panose="020B0604020202020204" pitchFamily="34" charset="0"/>
                <a:cs typeface="Arial" panose="020B0604020202020204" pitchFamily="34" charset="0"/>
              </a:rPr>
              <a:t>Doe een korte activiteit om te </a:t>
            </a:r>
            <a:r>
              <a:rPr lang="nl-NL" sz="4000" b="1" i="0" dirty="0">
                <a:solidFill>
                  <a:srgbClr val="171A2F"/>
                </a:solidFill>
                <a:effectLst/>
                <a:latin typeface="Arial" panose="020B0604020202020204" pitchFamily="34" charset="0"/>
                <a:cs typeface="Arial" panose="020B0604020202020204" pitchFamily="34" charset="0"/>
              </a:rPr>
              <a:t>ontladen en fysiek te kalmeren</a:t>
            </a:r>
            <a:r>
              <a:rPr lang="nl-NL" sz="4000" b="0" i="0" dirty="0">
                <a:solidFill>
                  <a:srgbClr val="171A2F"/>
                </a:solidFill>
                <a:effectLst/>
                <a:latin typeface="Arial" panose="020B0604020202020204" pitchFamily="34" charset="0"/>
                <a:cs typeface="Arial" panose="020B0604020202020204" pitchFamily="34" charset="0"/>
              </a:rPr>
              <a:t>. </a:t>
            </a:r>
          </a:p>
          <a:p>
            <a:pPr algn="l"/>
            <a:endParaRPr lang="nl-NL" sz="4000" dirty="0">
              <a:solidFill>
                <a:srgbClr val="171A2F"/>
              </a:solidFill>
              <a:latin typeface="Arial" panose="020B0604020202020204" pitchFamily="34" charset="0"/>
              <a:cs typeface="Arial" panose="020B0604020202020204" pitchFamily="34" charset="0"/>
            </a:endParaRPr>
          </a:p>
          <a:p>
            <a:pPr algn="l"/>
            <a:r>
              <a:rPr lang="nl-NL" sz="4000" b="0" i="0" dirty="0">
                <a:solidFill>
                  <a:srgbClr val="171A2F"/>
                </a:solidFill>
                <a:effectLst/>
                <a:latin typeface="Arial" panose="020B0604020202020204" pitchFamily="34" charset="0"/>
                <a:cs typeface="Arial" panose="020B0604020202020204" pitchFamily="34" charset="0"/>
              </a:rPr>
              <a:t>Het duurt maar even om alle stoffen die je lichaam ophitsen weer uit je lijf te krijgen. </a:t>
            </a:r>
            <a:endParaRPr lang="nl-BE" sz="4000" dirty="0">
              <a:latin typeface="Arial" panose="020B0604020202020204" pitchFamily="34" charset="0"/>
              <a:cs typeface="Arial" panose="020B0604020202020204" pitchFamily="34" charset="0"/>
            </a:endParaRPr>
          </a:p>
        </p:txBody>
      </p:sp>
      <p:pic>
        <p:nvPicPr>
          <p:cNvPr id="4098" name="Picture 2" descr="Boksen: word weerbaarder, socialer en zelfverzekerder! - Herhealth.nl">
            <a:extLst>
              <a:ext uri="{FF2B5EF4-FFF2-40B4-BE49-F238E27FC236}">
                <a16:creationId xmlns:a16="http://schemas.microsoft.com/office/drawing/2014/main" id="{F8189AF5-A711-73E1-1083-21C5330C5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4564" y="1526998"/>
            <a:ext cx="5315268" cy="354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418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74A22E-C734-AE97-E0C4-18167EF2741B}"/>
              </a:ext>
            </a:extLst>
          </p:cNvPr>
          <p:cNvSpPr>
            <a:spLocks noGrp="1"/>
          </p:cNvSpPr>
          <p:nvPr>
            <p:ph type="title"/>
          </p:nvPr>
        </p:nvSpPr>
        <p:spPr/>
        <p:txBody>
          <a:bodyPr/>
          <a:lstStyle/>
          <a:p>
            <a:r>
              <a:rPr lang="nl-BE" dirty="0"/>
              <a:t>Take-home message</a:t>
            </a:r>
          </a:p>
        </p:txBody>
      </p:sp>
      <p:sp>
        <p:nvSpPr>
          <p:cNvPr id="4" name="Tijdelijke aanduiding voor dianummer 3">
            <a:extLst>
              <a:ext uri="{FF2B5EF4-FFF2-40B4-BE49-F238E27FC236}">
                <a16:creationId xmlns:a16="http://schemas.microsoft.com/office/drawing/2014/main" id="{78F0678D-F470-181F-B3FA-17F1D69FFF83}"/>
              </a:ext>
            </a:extLst>
          </p:cNvPr>
          <p:cNvSpPr>
            <a:spLocks noGrp="1"/>
          </p:cNvSpPr>
          <p:nvPr>
            <p:ph type="sldNum" sz="quarter" idx="12"/>
          </p:nvPr>
        </p:nvSpPr>
        <p:spPr/>
        <p:txBody>
          <a:bodyPr/>
          <a:lstStyle/>
          <a:p>
            <a:fld id="{7AE184E0-0BD4-4705-A12B-9B71DDE63301}" type="slidenum">
              <a:rPr lang="nl-BE" noProof="0" smtClean="0"/>
              <a:t>33</a:t>
            </a:fld>
            <a:endParaRPr lang="nl-BE" noProof="0" dirty="0"/>
          </a:p>
        </p:txBody>
      </p:sp>
      <p:sp>
        <p:nvSpPr>
          <p:cNvPr id="5" name="Tijdelijke aanduiding voor inhoud 2">
            <a:extLst>
              <a:ext uri="{FF2B5EF4-FFF2-40B4-BE49-F238E27FC236}">
                <a16:creationId xmlns:a16="http://schemas.microsoft.com/office/drawing/2014/main" id="{9914D34D-457D-5E88-A2D7-F0A4BF21F264}"/>
              </a:ext>
            </a:extLst>
          </p:cNvPr>
          <p:cNvSpPr>
            <a:spLocks noGrp="1"/>
          </p:cNvSpPr>
          <p:nvPr>
            <p:ph idx="1"/>
          </p:nvPr>
        </p:nvSpPr>
        <p:spPr>
          <a:xfrm>
            <a:off x="812825" y="1528799"/>
            <a:ext cx="12872695" cy="7419903"/>
          </a:xfrm>
        </p:spPr>
        <p:txBody>
          <a:bodyPr>
            <a:normAutofit lnSpcReduction="10000"/>
          </a:bodyPr>
          <a:lstStyle/>
          <a:p>
            <a:r>
              <a:rPr lang="nl-BE" dirty="0"/>
              <a:t>Kraaiennest en de stuurman in je brein</a:t>
            </a:r>
          </a:p>
          <a:p>
            <a:r>
              <a:rPr lang="nl-BE" dirty="0"/>
              <a:t>Soorten stress die de stuurman in je brein uitputten</a:t>
            </a:r>
          </a:p>
          <a:p>
            <a:r>
              <a:rPr lang="nl-BE" dirty="0"/>
              <a:t>Focus op herstel</a:t>
            </a:r>
          </a:p>
          <a:p>
            <a:endParaRPr lang="nl-BE" dirty="0"/>
          </a:p>
          <a:p>
            <a:r>
              <a:rPr lang="nl-BE" dirty="0"/>
              <a:t>Mindful stressen</a:t>
            </a:r>
          </a:p>
          <a:p>
            <a:r>
              <a:rPr lang="nl-BE" dirty="0"/>
              <a:t>Besmettelijkheid van rust, stress als stoorzender</a:t>
            </a:r>
          </a:p>
          <a:p>
            <a:r>
              <a:rPr lang="nl-BE" dirty="0"/>
              <a:t>…</a:t>
            </a:r>
          </a:p>
          <a:p>
            <a:endParaRPr lang="nl-BE" dirty="0"/>
          </a:p>
          <a:p>
            <a:endParaRPr lang="nl-BE" dirty="0"/>
          </a:p>
        </p:txBody>
      </p:sp>
      <p:pic>
        <p:nvPicPr>
          <p:cNvPr id="3" name="Picture 2" descr="Amsterdam UMC, Locatie VUmc - Balansmeter voor kwetsbare gezinnen">
            <a:extLst>
              <a:ext uri="{FF2B5EF4-FFF2-40B4-BE49-F238E27FC236}">
                <a16:creationId xmlns:a16="http://schemas.microsoft.com/office/drawing/2014/main" id="{D9E98B33-D31B-FCD1-1E7C-2C7037CE3E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80" r="14161"/>
          <a:stretch/>
        </p:blipFill>
        <p:spPr bwMode="auto">
          <a:xfrm>
            <a:off x="13339251" y="114521"/>
            <a:ext cx="3999424" cy="2421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263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5524C8-E32A-2284-FB9C-C45794F1E068}"/>
              </a:ext>
            </a:extLst>
          </p:cNvPr>
          <p:cNvSpPr>
            <a:spLocks noGrp="1"/>
          </p:cNvSpPr>
          <p:nvPr>
            <p:ph type="sldNum" sz="quarter" idx="12"/>
          </p:nvPr>
        </p:nvSpPr>
        <p:spPr/>
        <p:txBody>
          <a:bodyPr/>
          <a:lstStyle/>
          <a:p>
            <a:fld id="{7AE184E0-0BD4-4705-A12B-9B71DDE63301}" type="slidenum">
              <a:rPr lang="nl-BE" noProof="0" smtClean="0"/>
              <a:t>34</a:t>
            </a:fld>
            <a:endParaRPr lang="nl-BE" noProof="0" dirty="0"/>
          </a:p>
        </p:txBody>
      </p:sp>
      <p:sp>
        <p:nvSpPr>
          <p:cNvPr id="8" name="Tekstvak 7">
            <a:extLst>
              <a:ext uri="{FF2B5EF4-FFF2-40B4-BE49-F238E27FC236}">
                <a16:creationId xmlns:a16="http://schemas.microsoft.com/office/drawing/2014/main" id="{A264BBB9-57C9-4EA9-E155-0EADCD2CFC58}"/>
              </a:ext>
            </a:extLst>
          </p:cNvPr>
          <p:cNvSpPr txBox="1"/>
          <p:nvPr/>
        </p:nvSpPr>
        <p:spPr>
          <a:xfrm>
            <a:off x="7970520" y="2235809"/>
            <a:ext cx="7620000" cy="1360757"/>
          </a:xfrm>
          <a:prstGeom prst="rect">
            <a:avLst/>
          </a:prstGeom>
          <a:noFill/>
        </p:spPr>
        <p:txBody>
          <a:bodyPr wrap="square" rtlCol="0">
            <a:spAutoFit/>
          </a:bodyPr>
          <a:lstStyle/>
          <a:p>
            <a:pPr algn="ctr">
              <a:lnSpc>
                <a:spcPct val="120000"/>
              </a:lnSpc>
            </a:pPr>
            <a:r>
              <a:rPr lang="nl-BE" sz="3600" dirty="0"/>
              <a:t>Dank jullie wel voor jullie aandacht!</a:t>
            </a:r>
          </a:p>
          <a:p>
            <a:pPr algn="ctr">
              <a:lnSpc>
                <a:spcPct val="120000"/>
              </a:lnSpc>
            </a:pPr>
            <a:r>
              <a:rPr lang="nl-BE" sz="3600" dirty="0"/>
              <a:t>Stel gerust vragen! </a:t>
            </a:r>
          </a:p>
        </p:txBody>
      </p:sp>
      <p:pic>
        <p:nvPicPr>
          <p:cNvPr id="2" name="Picture 2" descr="smartmockups_lbjl4ti0">
            <a:extLst>
              <a:ext uri="{FF2B5EF4-FFF2-40B4-BE49-F238E27FC236}">
                <a16:creationId xmlns:a16="http://schemas.microsoft.com/office/drawing/2014/main" id="{181EB3B7-DCB7-4FE0-D39C-5FDB7462A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72" y="370663"/>
            <a:ext cx="7620000" cy="76200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C48C4B47-123A-DE2A-0677-B61FAC42C1F5}"/>
              </a:ext>
            </a:extLst>
          </p:cNvPr>
          <p:cNvSpPr txBox="1"/>
          <p:nvPr/>
        </p:nvSpPr>
        <p:spPr>
          <a:xfrm>
            <a:off x="8589187" y="6615409"/>
            <a:ext cx="7039107" cy="2401748"/>
          </a:xfrm>
          <a:prstGeom prst="rect">
            <a:avLst/>
          </a:prstGeom>
          <a:noFill/>
        </p:spPr>
        <p:txBody>
          <a:bodyPr wrap="none" rtlCol="0">
            <a:spAutoFit/>
          </a:bodyPr>
          <a:lstStyle/>
          <a:p>
            <a:pPr algn="ctr">
              <a:lnSpc>
                <a:spcPct val="120000"/>
              </a:lnSpc>
            </a:pPr>
            <a:r>
              <a:rPr lang="nl-BE" sz="3200" dirty="0"/>
              <a:t>Prof. Dr. Marie-Anne Vanderhasselt</a:t>
            </a:r>
          </a:p>
          <a:p>
            <a:pPr algn="l">
              <a:lnSpc>
                <a:spcPct val="120000"/>
              </a:lnSpc>
            </a:pPr>
            <a:endParaRPr lang="nl-BE" sz="3200" dirty="0"/>
          </a:p>
          <a:p>
            <a:pPr algn="ctr">
              <a:lnSpc>
                <a:spcPct val="120000"/>
              </a:lnSpc>
            </a:pPr>
            <a:r>
              <a:rPr lang="nl-BE" sz="3200" dirty="0"/>
              <a:t>MarieAnne.Vanderhasselt@UGent.be</a:t>
            </a:r>
          </a:p>
          <a:p>
            <a:pPr algn="ctr">
              <a:lnSpc>
                <a:spcPct val="120000"/>
              </a:lnSpc>
            </a:pPr>
            <a:r>
              <a:rPr lang="nl-BE" sz="3200" dirty="0"/>
              <a:t>www.onderhoogspanning.be</a:t>
            </a:r>
          </a:p>
        </p:txBody>
      </p:sp>
      <p:pic>
        <p:nvPicPr>
          <p:cNvPr id="7" name="Tijdelijke aanduiding voor inhoud 5" descr="Afbeelding met tekst, schermopname, Lettertype, Graphics&#10;&#10;Automatisch gegenereerde beschrijving">
            <a:extLst>
              <a:ext uri="{FF2B5EF4-FFF2-40B4-BE49-F238E27FC236}">
                <a16:creationId xmlns:a16="http://schemas.microsoft.com/office/drawing/2014/main" id="{86D2AA3B-7871-C935-1A41-16E3C9D5C5A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1214" t="28286" r="14750" b="12194"/>
          <a:stretch/>
        </p:blipFill>
        <p:spPr>
          <a:xfrm>
            <a:off x="9478387" y="3814597"/>
            <a:ext cx="4604266" cy="2684990"/>
          </a:xfrm>
        </p:spPr>
      </p:pic>
    </p:spTree>
    <p:extLst>
      <p:ext uri="{BB962C8B-B14F-4D97-AF65-F5344CB8AC3E}">
        <p14:creationId xmlns:p14="http://schemas.microsoft.com/office/powerpoint/2010/main" val="2050143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71E10-4642-A6C6-1E81-A4C78A8CB8F1}"/>
              </a:ext>
            </a:extLst>
          </p:cNvPr>
          <p:cNvSpPr>
            <a:spLocks noGrp="1"/>
          </p:cNvSpPr>
          <p:nvPr>
            <p:ph type="title"/>
          </p:nvPr>
        </p:nvSpPr>
        <p:spPr/>
        <p:txBody>
          <a:bodyPr/>
          <a:lstStyle/>
          <a:p>
            <a:r>
              <a:rPr lang="nl-BE" dirty="0"/>
              <a:t>Wat bezorgt ons stress?</a:t>
            </a:r>
          </a:p>
        </p:txBody>
      </p:sp>
      <p:sp>
        <p:nvSpPr>
          <p:cNvPr id="3" name="Tijdelijke aanduiding voor inhoud 2">
            <a:extLst>
              <a:ext uri="{FF2B5EF4-FFF2-40B4-BE49-F238E27FC236}">
                <a16:creationId xmlns:a16="http://schemas.microsoft.com/office/drawing/2014/main" id="{BC4795F0-0DFF-5570-12AF-B0B9C6B848FE}"/>
              </a:ext>
            </a:extLst>
          </p:cNvPr>
          <p:cNvSpPr>
            <a:spLocks noGrp="1"/>
          </p:cNvSpPr>
          <p:nvPr>
            <p:ph idx="1"/>
          </p:nvPr>
        </p:nvSpPr>
        <p:spPr>
          <a:xfrm>
            <a:off x="835825" y="1562886"/>
            <a:ext cx="15699575" cy="2675887"/>
          </a:xfrm>
        </p:spPr>
        <p:txBody>
          <a:bodyPr>
            <a:normAutofit fontScale="85000" lnSpcReduction="20000"/>
          </a:bodyPr>
          <a:lstStyle/>
          <a:p>
            <a:pPr marL="85725" indent="0">
              <a:buNone/>
            </a:pPr>
            <a:r>
              <a:rPr lang="nl-BE" dirty="0">
                <a:sym typeface="Wingdings" pitchFamily="2" charset="2"/>
              </a:rPr>
              <a:t> Belangrijk, gevoel van controle</a:t>
            </a:r>
            <a:endParaRPr lang="nl-BE" dirty="0"/>
          </a:p>
          <a:p>
            <a:r>
              <a:rPr lang="nl-BE" dirty="0"/>
              <a:t>Onvoorspelbaarheid</a:t>
            </a:r>
          </a:p>
          <a:p>
            <a:r>
              <a:rPr lang="nl-BE" dirty="0"/>
              <a:t>Oncontroleerbaarheid</a:t>
            </a:r>
          </a:p>
          <a:p>
            <a:r>
              <a:rPr lang="nl-BE" dirty="0"/>
              <a:t>Nieuw</a:t>
            </a:r>
          </a:p>
          <a:p>
            <a:pPr marL="85725" indent="0">
              <a:buNone/>
            </a:pPr>
            <a:endParaRPr lang="nl-BE" dirty="0"/>
          </a:p>
        </p:txBody>
      </p:sp>
      <p:sp>
        <p:nvSpPr>
          <p:cNvPr id="4" name="Tijdelijke aanduiding voor dianummer 3">
            <a:extLst>
              <a:ext uri="{FF2B5EF4-FFF2-40B4-BE49-F238E27FC236}">
                <a16:creationId xmlns:a16="http://schemas.microsoft.com/office/drawing/2014/main" id="{20072BFC-11EF-8639-9F51-11B72E3734F9}"/>
              </a:ext>
            </a:extLst>
          </p:cNvPr>
          <p:cNvSpPr>
            <a:spLocks noGrp="1"/>
          </p:cNvSpPr>
          <p:nvPr>
            <p:ph type="sldNum" sz="quarter" idx="12"/>
          </p:nvPr>
        </p:nvSpPr>
        <p:spPr/>
        <p:txBody>
          <a:bodyPr/>
          <a:lstStyle/>
          <a:p>
            <a:fld id="{7AE184E0-0BD4-4705-A12B-9B71DDE63301}" type="slidenum">
              <a:rPr lang="nl-BE" noProof="0" smtClean="0"/>
              <a:t>4</a:t>
            </a:fld>
            <a:endParaRPr lang="nl-BE" noProof="0" dirty="0"/>
          </a:p>
        </p:txBody>
      </p:sp>
      <p:pic>
        <p:nvPicPr>
          <p:cNvPr id="6150" name="Picture 6" descr="Hoe voorkom je strijd bij het aankleden?">
            <a:extLst>
              <a:ext uri="{FF2B5EF4-FFF2-40B4-BE49-F238E27FC236}">
                <a16:creationId xmlns:a16="http://schemas.microsoft.com/office/drawing/2014/main" id="{A1812485-EF4B-3544-3DE0-80329B9B8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502" y="3993742"/>
            <a:ext cx="5418902" cy="27094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rieven aan Steven Pont: 'Mijn peuter klimt uit bed' - Fabulous Mama">
            <a:extLst>
              <a:ext uri="{FF2B5EF4-FFF2-40B4-BE49-F238E27FC236}">
                <a16:creationId xmlns:a16="http://schemas.microsoft.com/office/drawing/2014/main" id="{B02DFD71-1E23-7E1E-1C89-2BF40B8289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9216" y="3990973"/>
            <a:ext cx="4169664" cy="277297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21CD7C83-9BC2-3B47-5552-7D5BE103D2C8}"/>
              </a:ext>
            </a:extLst>
          </p:cNvPr>
          <p:cNvSpPr txBox="1"/>
          <p:nvPr/>
        </p:nvSpPr>
        <p:spPr>
          <a:xfrm>
            <a:off x="7853029" y="8169944"/>
            <a:ext cx="5131309" cy="1219886"/>
          </a:xfrm>
          <a:prstGeom prst="rect">
            <a:avLst/>
          </a:prstGeom>
          <a:noFill/>
        </p:spPr>
        <p:txBody>
          <a:bodyPr wrap="square" rtlCol="0">
            <a:spAutoFit/>
          </a:bodyPr>
          <a:lstStyle/>
          <a:p>
            <a:pPr algn="l">
              <a:lnSpc>
                <a:spcPct val="120000"/>
              </a:lnSpc>
            </a:pPr>
            <a:r>
              <a:rPr lang="nl-BE" sz="3200" i="1" dirty="0"/>
              <a:t>Een reële bedreiging noodzakelijk???</a:t>
            </a:r>
          </a:p>
        </p:txBody>
      </p:sp>
      <p:pic>
        <p:nvPicPr>
          <p:cNvPr id="7" name="Graphic 6" descr="Informatie met effen opvulling">
            <a:extLst>
              <a:ext uri="{FF2B5EF4-FFF2-40B4-BE49-F238E27FC236}">
                <a16:creationId xmlns:a16="http://schemas.microsoft.com/office/drawing/2014/main" id="{414735E0-3646-24DC-6CE1-17D06020E0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6747" y="7097992"/>
            <a:ext cx="914400" cy="914400"/>
          </a:xfrm>
          <a:prstGeom prst="rect">
            <a:avLst/>
          </a:prstGeom>
        </p:spPr>
      </p:pic>
    </p:spTree>
    <p:extLst>
      <p:ext uri="{BB962C8B-B14F-4D97-AF65-F5344CB8AC3E}">
        <p14:creationId xmlns:p14="http://schemas.microsoft.com/office/powerpoint/2010/main" val="155184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D6688-FFE2-81F2-0B05-50FFE49E282C}"/>
              </a:ext>
            </a:extLst>
          </p:cNvPr>
          <p:cNvSpPr>
            <a:spLocks noGrp="1"/>
          </p:cNvSpPr>
          <p:nvPr>
            <p:ph type="title"/>
          </p:nvPr>
        </p:nvSpPr>
        <p:spPr/>
        <p:txBody>
          <a:bodyPr/>
          <a:lstStyle/>
          <a:p>
            <a:r>
              <a:rPr lang="nl-BE" dirty="0"/>
              <a:t>Stress = Reactie van het lichaam, </a:t>
            </a:r>
            <a:br>
              <a:rPr lang="nl-BE" dirty="0"/>
            </a:br>
            <a:endParaRPr lang="nl-BE" dirty="0">
              <a:solidFill>
                <a:schemeClr val="accent1"/>
              </a:solidFill>
            </a:endParaRPr>
          </a:p>
        </p:txBody>
      </p:sp>
      <p:sp>
        <p:nvSpPr>
          <p:cNvPr id="4" name="Tijdelijke aanduiding voor dianummer 3">
            <a:extLst>
              <a:ext uri="{FF2B5EF4-FFF2-40B4-BE49-F238E27FC236}">
                <a16:creationId xmlns:a16="http://schemas.microsoft.com/office/drawing/2014/main" id="{D0930C80-7391-FD42-5DA1-BA3E493E76B9}"/>
              </a:ext>
            </a:extLst>
          </p:cNvPr>
          <p:cNvSpPr>
            <a:spLocks noGrp="1"/>
          </p:cNvSpPr>
          <p:nvPr>
            <p:ph type="sldNum" sz="quarter" idx="12"/>
          </p:nvPr>
        </p:nvSpPr>
        <p:spPr/>
        <p:txBody>
          <a:bodyPr/>
          <a:lstStyle/>
          <a:p>
            <a:fld id="{7AE184E0-0BD4-4705-A12B-9B71DDE63301}" type="slidenum">
              <a:rPr lang="nl-BE" noProof="0" smtClean="0"/>
              <a:t>5</a:t>
            </a:fld>
            <a:endParaRPr lang="nl-BE" noProof="0" dirty="0"/>
          </a:p>
        </p:txBody>
      </p:sp>
      <p:sp>
        <p:nvSpPr>
          <p:cNvPr id="6" name="Rechthoek 5">
            <a:extLst>
              <a:ext uri="{FF2B5EF4-FFF2-40B4-BE49-F238E27FC236}">
                <a16:creationId xmlns:a16="http://schemas.microsoft.com/office/drawing/2014/main" id="{76C8EA10-6F62-500F-B2B9-9724B1E9610B}"/>
              </a:ext>
            </a:extLst>
          </p:cNvPr>
          <p:cNvSpPr/>
          <p:nvPr/>
        </p:nvSpPr>
        <p:spPr>
          <a:xfrm>
            <a:off x="6228694" y="4803649"/>
            <a:ext cx="1264983" cy="1012472"/>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sp>
        <p:nvSpPr>
          <p:cNvPr id="7" name="Rechthoek 6">
            <a:extLst>
              <a:ext uri="{FF2B5EF4-FFF2-40B4-BE49-F238E27FC236}">
                <a16:creationId xmlns:a16="http://schemas.microsoft.com/office/drawing/2014/main" id="{1EA5E708-5365-9E8F-8561-56DB62486507}"/>
              </a:ext>
            </a:extLst>
          </p:cNvPr>
          <p:cNvSpPr/>
          <p:nvPr/>
        </p:nvSpPr>
        <p:spPr>
          <a:xfrm>
            <a:off x="9595499" y="2032000"/>
            <a:ext cx="2459975" cy="1334071"/>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3" name="Picture 2" descr="Differences Between Sympathetic And Parasympathetic Nervous ...">
            <a:extLst>
              <a:ext uri="{FF2B5EF4-FFF2-40B4-BE49-F238E27FC236}">
                <a16:creationId xmlns:a16="http://schemas.microsoft.com/office/drawing/2014/main" id="{1AD4819F-2BD0-B4BE-2E1A-2DCC8E986F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5153" r="5" b="2541"/>
          <a:stretch/>
        </p:blipFill>
        <p:spPr bwMode="auto">
          <a:xfrm>
            <a:off x="4361417" y="2032001"/>
            <a:ext cx="6793041" cy="7470000"/>
          </a:xfrm>
          <a:prstGeom prst="rect">
            <a:avLst/>
          </a:prstGeom>
          <a:solidFill>
            <a:srgbClr val="FFFFFF"/>
          </a:solidFill>
        </p:spPr>
      </p:pic>
      <p:pic>
        <p:nvPicPr>
          <p:cNvPr id="11" name="Picture 6" descr="Hoe voorkom je strijd bij het aankleden?">
            <a:extLst>
              <a:ext uri="{FF2B5EF4-FFF2-40B4-BE49-F238E27FC236}">
                <a16:creationId xmlns:a16="http://schemas.microsoft.com/office/drawing/2014/main" id="{3B9AFCC2-3E2C-40E7-8817-C5C9C1DF3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1276" y="1988331"/>
            <a:ext cx="5776938" cy="28884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and Drawn Brake and Gas Pedal Doodle Icon. Hand Drawn Black Sketch. Sign  Symbol. Decoration Element. White Background. Isolated Stock Vector -  Illustration of gear, button: 126998546">
            <a:extLst>
              <a:ext uri="{FF2B5EF4-FFF2-40B4-BE49-F238E27FC236}">
                <a16:creationId xmlns:a16="http://schemas.microsoft.com/office/drawing/2014/main" id="{31F051CD-9051-0C93-675B-EEF549F9FDE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870" b="17799"/>
          <a:stretch/>
        </p:blipFill>
        <p:spPr bwMode="auto">
          <a:xfrm>
            <a:off x="6851175" y="8489127"/>
            <a:ext cx="1598706" cy="1012473"/>
          </a:xfrm>
          <a:prstGeom prst="rect">
            <a:avLst/>
          </a:prstGeom>
          <a:noFill/>
          <a:extLst>
            <a:ext uri="{909E8E84-426E-40DD-AFC4-6F175D3DCCD1}">
              <a14:hiddenFill xmlns:a14="http://schemas.microsoft.com/office/drawing/2010/main">
                <a:solidFill>
                  <a:srgbClr val="FFFFFF"/>
                </a:solidFill>
              </a14:hiddenFill>
            </a:ext>
          </a:extLst>
        </p:spPr>
      </p:pic>
      <p:sp>
        <p:nvSpPr>
          <p:cNvPr id="8" name="Pijl omlaag 7">
            <a:extLst>
              <a:ext uri="{FF2B5EF4-FFF2-40B4-BE49-F238E27FC236}">
                <a16:creationId xmlns:a16="http://schemas.microsoft.com/office/drawing/2014/main" id="{96720E3A-2EB1-24C8-5A38-3D50EB21B6D2}"/>
              </a:ext>
            </a:extLst>
          </p:cNvPr>
          <p:cNvSpPr/>
          <p:nvPr/>
        </p:nvSpPr>
        <p:spPr>
          <a:xfrm>
            <a:off x="7085959" y="1803685"/>
            <a:ext cx="815436" cy="1371600"/>
          </a:xfrm>
          <a:prstGeom prst="downArrow">
            <a:avLst/>
          </a:prstGeom>
          <a:solidFill>
            <a:schemeClr val="tx2"/>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sp>
        <p:nvSpPr>
          <p:cNvPr id="9" name="Tekstvak 8">
            <a:extLst>
              <a:ext uri="{FF2B5EF4-FFF2-40B4-BE49-F238E27FC236}">
                <a16:creationId xmlns:a16="http://schemas.microsoft.com/office/drawing/2014/main" id="{91B9F9B2-3281-8968-C915-2B755E70A8B0}"/>
              </a:ext>
            </a:extLst>
          </p:cNvPr>
          <p:cNvSpPr txBox="1"/>
          <p:nvPr/>
        </p:nvSpPr>
        <p:spPr>
          <a:xfrm>
            <a:off x="3457155" y="966478"/>
            <a:ext cx="7794121" cy="897233"/>
          </a:xfrm>
          <a:prstGeom prst="rect">
            <a:avLst/>
          </a:prstGeom>
          <a:noFill/>
        </p:spPr>
        <p:txBody>
          <a:bodyPr wrap="none" rtlCol="0">
            <a:spAutoFit/>
          </a:bodyPr>
          <a:lstStyle/>
          <a:p>
            <a:pPr algn="l">
              <a:lnSpc>
                <a:spcPct val="120000"/>
              </a:lnSpc>
            </a:pPr>
            <a:r>
              <a:rPr lang="nl-BE" sz="4800" dirty="0">
                <a:solidFill>
                  <a:schemeClr val="accent1"/>
                </a:solidFill>
              </a:rPr>
              <a:t>Aangestuurd door ons brein</a:t>
            </a:r>
            <a:endParaRPr lang="nl-BE" sz="2500" dirty="0"/>
          </a:p>
        </p:txBody>
      </p:sp>
      <p:pic>
        <p:nvPicPr>
          <p:cNvPr id="10" name="Picture 2" descr="Brieven aan Steven Pont: 'Mijn peuter klimt uit bed' - Fabulous Mama">
            <a:extLst>
              <a:ext uri="{FF2B5EF4-FFF2-40B4-BE49-F238E27FC236}">
                <a16:creationId xmlns:a16="http://schemas.microsoft.com/office/drawing/2014/main" id="{9D0A5A10-B37B-9B7C-D19A-EBE441B0E6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51276" y="5626130"/>
            <a:ext cx="5776938" cy="3841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53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28350D2-E9CD-C7E0-10AE-416CB1E2EE78}"/>
              </a:ext>
            </a:extLst>
          </p:cNvPr>
          <p:cNvSpPr>
            <a:spLocks noGrp="1"/>
          </p:cNvSpPr>
          <p:nvPr>
            <p:ph type="sldNum" sz="quarter" idx="12"/>
          </p:nvPr>
        </p:nvSpPr>
        <p:spPr/>
        <p:txBody>
          <a:bodyPr/>
          <a:lstStyle/>
          <a:p>
            <a:fld id="{7AE184E0-0BD4-4705-A12B-9B71DDE63301}" type="slidenum">
              <a:rPr lang="nl-BE" noProof="0" smtClean="0"/>
              <a:t>6</a:t>
            </a:fld>
            <a:endParaRPr lang="nl-BE" noProof="0" dirty="0"/>
          </a:p>
        </p:txBody>
      </p:sp>
      <p:pic>
        <p:nvPicPr>
          <p:cNvPr id="1026" name="Picture 2" descr="Image">
            <a:extLst>
              <a:ext uri="{FF2B5EF4-FFF2-40B4-BE49-F238E27FC236}">
                <a16:creationId xmlns:a16="http://schemas.microsoft.com/office/drawing/2014/main" id="{11F02E28-6EBE-2A98-5335-30B0E36E8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263" y="0"/>
            <a:ext cx="7804150" cy="97536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5187E8FB-112D-B209-0228-9BB57E505E82}"/>
              </a:ext>
            </a:extLst>
          </p:cNvPr>
          <p:cNvSpPr/>
          <p:nvPr/>
        </p:nvSpPr>
        <p:spPr>
          <a:xfrm>
            <a:off x="10628776" y="1865623"/>
            <a:ext cx="3726065" cy="1775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564" i="1" dirty="0">
                <a:solidFill>
                  <a:schemeClr val="tx1"/>
                </a:solidFill>
              </a:rPr>
              <a:t>De </a:t>
            </a:r>
            <a:r>
              <a:rPr lang="nl-BE" sz="1564" b="1" i="1" dirty="0">
                <a:solidFill>
                  <a:schemeClr val="tx1"/>
                </a:solidFill>
              </a:rPr>
              <a:t>prefrontale cortex </a:t>
            </a:r>
            <a:r>
              <a:rPr lang="nl-BE" sz="1564" i="1" dirty="0">
                <a:solidFill>
                  <a:schemeClr val="tx1"/>
                </a:solidFill>
              </a:rPr>
              <a:t>helpt ons om  beslissingen te maken, om aandachtig te zijn en te leren</a:t>
            </a:r>
          </a:p>
        </p:txBody>
      </p:sp>
      <p:pic>
        <p:nvPicPr>
          <p:cNvPr id="3" name="Afbeelding 2">
            <a:extLst>
              <a:ext uri="{FF2B5EF4-FFF2-40B4-BE49-F238E27FC236}">
                <a16:creationId xmlns:a16="http://schemas.microsoft.com/office/drawing/2014/main" id="{DEEA940F-6DEA-22AC-2D01-E74A817E5267}"/>
              </a:ext>
            </a:extLst>
          </p:cNvPr>
          <p:cNvPicPr>
            <a:picLocks noChangeAspect="1"/>
          </p:cNvPicPr>
          <p:nvPr/>
        </p:nvPicPr>
        <p:blipFill>
          <a:blip r:embed="rId4"/>
          <a:stretch>
            <a:fillRect/>
          </a:stretch>
        </p:blipFill>
        <p:spPr>
          <a:xfrm rot="16200000">
            <a:off x="11442990" y="290893"/>
            <a:ext cx="2256845" cy="1675059"/>
          </a:xfrm>
          <a:prstGeom prst="rect">
            <a:avLst/>
          </a:prstGeom>
        </p:spPr>
      </p:pic>
      <p:cxnSp>
        <p:nvCxnSpPr>
          <p:cNvPr id="5" name="Rechte verbindingslijn 4">
            <a:extLst>
              <a:ext uri="{FF2B5EF4-FFF2-40B4-BE49-F238E27FC236}">
                <a16:creationId xmlns:a16="http://schemas.microsoft.com/office/drawing/2014/main" id="{5E083361-9DBB-D0BC-88ED-1631857FF4AD}"/>
              </a:ext>
            </a:extLst>
          </p:cNvPr>
          <p:cNvCxnSpPr>
            <a:cxnSpLocks/>
          </p:cNvCxnSpPr>
          <p:nvPr/>
        </p:nvCxnSpPr>
        <p:spPr>
          <a:xfrm flipV="1">
            <a:off x="9495692" y="1160585"/>
            <a:ext cx="2128601" cy="167977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id="{40B86D01-2FA7-6F17-4219-BFA13BCF5DF6}"/>
              </a:ext>
            </a:extLst>
          </p:cNvPr>
          <p:cNvSpPr txBox="1"/>
          <p:nvPr/>
        </p:nvSpPr>
        <p:spPr>
          <a:xfrm>
            <a:off x="11624293" y="3140393"/>
            <a:ext cx="1967205" cy="442429"/>
          </a:xfrm>
          <a:prstGeom prst="rect">
            <a:avLst/>
          </a:prstGeom>
          <a:noFill/>
        </p:spPr>
        <p:txBody>
          <a:bodyPr wrap="none" rtlCol="0">
            <a:spAutoFit/>
          </a:bodyPr>
          <a:lstStyle/>
          <a:p>
            <a:r>
              <a:rPr lang="nl-BE" sz="2275" b="1" u="sng" dirty="0">
                <a:solidFill>
                  <a:srgbClr val="1E64C8"/>
                </a:solidFill>
              </a:rPr>
              <a:t>De stuurman</a:t>
            </a:r>
          </a:p>
        </p:txBody>
      </p:sp>
      <p:sp>
        <p:nvSpPr>
          <p:cNvPr id="9" name="Rechthoek 8">
            <a:extLst>
              <a:ext uri="{FF2B5EF4-FFF2-40B4-BE49-F238E27FC236}">
                <a16:creationId xmlns:a16="http://schemas.microsoft.com/office/drawing/2014/main" id="{0D922FB4-EB53-BA52-944F-AEDA707CEEC0}"/>
              </a:ext>
            </a:extLst>
          </p:cNvPr>
          <p:cNvSpPr/>
          <p:nvPr/>
        </p:nvSpPr>
        <p:spPr>
          <a:xfrm>
            <a:off x="3172770" y="5669433"/>
            <a:ext cx="2768326" cy="2499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564" i="1" dirty="0">
                <a:solidFill>
                  <a:schemeClr val="tx1"/>
                </a:solidFill>
              </a:rPr>
              <a:t>De </a:t>
            </a:r>
            <a:r>
              <a:rPr lang="nl-BE" sz="1564" b="1" i="1" dirty="0">
                <a:solidFill>
                  <a:schemeClr val="tx1"/>
                </a:solidFill>
              </a:rPr>
              <a:t>amygdala</a:t>
            </a:r>
            <a:r>
              <a:rPr lang="nl-BE" sz="1564" i="1" dirty="0">
                <a:solidFill>
                  <a:schemeClr val="tx1"/>
                </a:solidFill>
              </a:rPr>
              <a:t> zorgt ervoor dat we snel dreiging opmerken en is het emotiecentrum in onze hersenen</a:t>
            </a:r>
          </a:p>
        </p:txBody>
      </p:sp>
      <p:pic>
        <p:nvPicPr>
          <p:cNvPr id="10" name="Afbeelding 9">
            <a:extLst>
              <a:ext uri="{FF2B5EF4-FFF2-40B4-BE49-F238E27FC236}">
                <a16:creationId xmlns:a16="http://schemas.microsoft.com/office/drawing/2014/main" id="{5C648048-BC93-9F6F-18B4-A3DF946C2609}"/>
              </a:ext>
            </a:extLst>
          </p:cNvPr>
          <p:cNvPicPr>
            <a:picLocks noChangeAspect="1"/>
          </p:cNvPicPr>
          <p:nvPr/>
        </p:nvPicPr>
        <p:blipFill>
          <a:blip r:embed="rId5"/>
          <a:stretch>
            <a:fillRect/>
          </a:stretch>
        </p:blipFill>
        <p:spPr>
          <a:xfrm rot="5040419">
            <a:off x="2513571" y="3855513"/>
            <a:ext cx="991817" cy="3215236"/>
          </a:xfrm>
          <a:prstGeom prst="rect">
            <a:avLst/>
          </a:prstGeom>
        </p:spPr>
      </p:pic>
      <p:cxnSp>
        <p:nvCxnSpPr>
          <p:cNvPr id="11" name="Rechte verbindingslijn 10">
            <a:extLst>
              <a:ext uri="{FF2B5EF4-FFF2-40B4-BE49-F238E27FC236}">
                <a16:creationId xmlns:a16="http://schemas.microsoft.com/office/drawing/2014/main" id="{60AE9EAC-1089-81C7-EAEB-E64E465E6694}"/>
              </a:ext>
            </a:extLst>
          </p:cNvPr>
          <p:cNvCxnSpPr>
            <a:cxnSpLocks/>
          </p:cNvCxnSpPr>
          <p:nvPr/>
        </p:nvCxnSpPr>
        <p:spPr>
          <a:xfrm flipV="1">
            <a:off x="5079841" y="3914591"/>
            <a:ext cx="2973913" cy="141467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hthoek 13">
            <a:extLst>
              <a:ext uri="{FF2B5EF4-FFF2-40B4-BE49-F238E27FC236}">
                <a16:creationId xmlns:a16="http://schemas.microsoft.com/office/drawing/2014/main" id="{B85176D7-7EF9-592B-3894-70A391F01E8B}"/>
              </a:ext>
            </a:extLst>
          </p:cNvPr>
          <p:cNvSpPr/>
          <p:nvPr/>
        </p:nvSpPr>
        <p:spPr>
          <a:xfrm>
            <a:off x="2153812" y="2344747"/>
            <a:ext cx="2192790" cy="1912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564" i="1" dirty="0">
                <a:solidFill>
                  <a:schemeClr val="tx1"/>
                </a:solidFill>
              </a:rPr>
              <a:t>De </a:t>
            </a:r>
            <a:r>
              <a:rPr lang="nl-BE" sz="1564" b="1" i="1" dirty="0">
                <a:solidFill>
                  <a:schemeClr val="tx1"/>
                </a:solidFill>
              </a:rPr>
              <a:t>hippocampus</a:t>
            </a:r>
            <a:r>
              <a:rPr lang="nl-BE" sz="1564" i="1" dirty="0">
                <a:solidFill>
                  <a:schemeClr val="tx1"/>
                </a:solidFill>
              </a:rPr>
              <a:t> helpt ons te onthouden en herinneren wat we geleerd hebben</a:t>
            </a:r>
          </a:p>
        </p:txBody>
      </p:sp>
      <p:pic>
        <p:nvPicPr>
          <p:cNvPr id="15" name="Afbeelding 14">
            <a:extLst>
              <a:ext uri="{FF2B5EF4-FFF2-40B4-BE49-F238E27FC236}">
                <a16:creationId xmlns:a16="http://schemas.microsoft.com/office/drawing/2014/main" id="{938A323C-DD5C-E933-ABAD-8F37821BFD81}"/>
              </a:ext>
            </a:extLst>
          </p:cNvPr>
          <p:cNvPicPr>
            <a:picLocks noChangeAspect="1"/>
          </p:cNvPicPr>
          <p:nvPr/>
        </p:nvPicPr>
        <p:blipFill>
          <a:blip r:embed="rId6"/>
          <a:stretch>
            <a:fillRect/>
          </a:stretch>
        </p:blipFill>
        <p:spPr>
          <a:xfrm rot="16200000">
            <a:off x="2080447" y="679423"/>
            <a:ext cx="2336911" cy="1471829"/>
          </a:xfrm>
          <a:prstGeom prst="rect">
            <a:avLst/>
          </a:prstGeom>
        </p:spPr>
      </p:pic>
      <p:cxnSp>
        <p:nvCxnSpPr>
          <p:cNvPr id="16" name="Rechte verbindingslijn 15">
            <a:extLst>
              <a:ext uri="{FF2B5EF4-FFF2-40B4-BE49-F238E27FC236}">
                <a16:creationId xmlns:a16="http://schemas.microsoft.com/office/drawing/2014/main" id="{3AE7E03F-E706-287F-F5C2-3667F930C7D0}"/>
              </a:ext>
            </a:extLst>
          </p:cNvPr>
          <p:cNvCxnSpPr>
            <a:cxnSpLocks/>
          </p:cNvCxnSpPr>
          <p:nvPr/>
        </p:nvCxnSpPr>
        <p:spPr>
          <a:xfrm>
            <a:off x="4015794" y="1754842"/>
            <a:ext cx="3696470" cy="215974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4967C43A-7E74-0858-3192-0B8E18591FD4}"/>
              </a:ext>
            </a:extLst>
          </p:cNvPr>
          <p:cNvSpPr txBox="1"/>
          <p:nvPr/>
        </p:nvSpPr>
        <p:spPr>
          <a:xfrm>
            <a:off x="2212692" y="3864548"/>
            <a:ext cx="1821332" cy="442429"/>
          </a:xfrm>
          <a:prstGeom prst="rect">
            <a:avLst/>
          </a:prstGeom>
          <a:noFill/>
        </p:spPr>
        <p:txBody>
          <a:bodyPr wrap="none" rtlCol="0">
            <a:spAutoFit/>
          </a:bodyPr>
          <a:lstStyle/>
          <a:p>
            <a:r>
              <a:rPr lang="nl-BE" sz="2275" b="1" u="sng" dirty="0">
                <a:solidFill>
                  <a:srgbClr val="1E64C8"/>
                </a:solidFill>
              </a:rPr>
              <a:t>het logboek</a:t>
            </a:r>
          </a:p>
        </p:txBody>
      </p:sp>
      <p:sp>
        <p:nvSpPr>
          <p:cNvPr id="19" name="Tekstvak 18">
            <a:extLst>
              <a:ext uri="{FF2B5EF4-FFF2-40B4-BE49-F238E27FC236}">
                <a16:creationId xmlns:a16="http://schemas.microsoft.com/office/drawing/2014/main" id="{D6AA65F0-3890-FA43-31B1-A9046AFB7A55}"/>
              </a:ext>
            </a:extLst>
          </p:cNvPr>
          <p:cNvSpPr txBox="1"/>
          <p:nvPr/>
        </p:nvSpPr>
        <p:spPr>
          <a:xfrm>
            <a:off x="2231322" y="7641577"/>
            <a:ext cx="4320413" cy="442429"/>
          </a:xfrm>
          <a:prstGeom prst="rect">
            <a:avLst/>
          </a:prstGeom>
          <a:noFill/>
        </p:spPr>
        <p:txBody>
          <a:bodyPr wrap="none" rtlCol="0">
            <a:spAutoFit/>
          </a:bodyPr>
          <a:lstStyle/>
          <a:p>
            <a:r>
              <a:rPr lang="nl-BE" sz="2275" b="1" u="sng" dirty="0">
                <a:solidFill>
                  <a:srgbClr val="1E64C8"/>
                </a:solidFill>
              </a:rPr>
              <a:t>de matroos in het kraaiennest</a:t>
            </a:r>
          </a:p>
        </p:txBody>
      </p:sp>
      <p:pic>
        <p:nvPicPr>
          <p:cNvPr id="7" name="Picture 2" descr="Hand Drawn Brake and Gas Pedal Doodle Icon. Hand Drawn Black Sketch. Sign  Symbol. Decoration Element. White Background. Isolated Stock Vector -  Illustration of gear, button: 126998546">
            <a:extLst>
              <a:ext uri="{FF2B5EF4-FFF2-40B4-BE49-F238E27FC236}">
                <a16:creationId xmlns:a16="http://schemas.microsoft.com/office/drawing/2014/main" id="{F7074F44-542D-616D-F82C-BAA324CCC7A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870" b="17799"/>
          <a:stretch/>
        </p:blipFill>
        <p:spPr bwMode="auto">
          <a:xfrm>
            <a:off x="6686035" y="8655883"/>
            <a:ext cx="2052458" cy="1104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53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9" grpId="0" animBg="1"/>
      <p:bldP spid="14" grpId="0" animBg="1"/>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D0930C80-7391-FD42-5DA1-BA3E493E76B9}"/>
              </a:ext>
            </a:extLst>
          </p:cNvPr>
          <p:cNvSpPr>
            <a:spLocks noGrp="1"/>
          </p:cNvSpPr>
          <p:nvPr>
            <p:ph type="sldNum" sz="quarter" idx="12"/>
          </p:nvPr>
        </p:nvSpPr>
        <p:spPr/>
        <p:txBody>
          <a:bodyPr/>
          <a:lstStyle/>
          <a:p>
            <a:fld id="{7AE184E0-0BD4-4705-A12B-9B71DDE63301}" type="slidenum">
              <a:rPr lang="nl-BE" noProof="0" smtClean="0"/>
              <a:t>7</a:t>
            </a:fld>
            <a:endParaRPr lang="nl-BE" noProof="0" dirty="0"/>
          </a:p>
        </p:txBody>
      </p:sp>
      <p:sp>
        <p:nvSpPr>
          <p:cNvPr id="6" name="Rechthoek 5">
            <a:extLst>
              <a:ext uri="{FF2B5EF4-FFF2-40B4-BE49-F238E27FC236}">
                <a16:creationId xmlns:a16="http://schemas.microsoft.com/office/drawing/2014/main" id="{76C8EA10-6F62-500F-B2B9-9724B1E9610B}"/>
              </a:ext>
            </a:extLst>
          </p:cNvPr>
          <p:cNvSpPr/>
          <p:nvPr/>
        </p:nvSpPr>
        <p:spPr>
          <a:xfrm>
            <a:off x="6228694" y="4803649"/>
            <a:ext cx="1264983" cy="1012472"/>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sp>
        <p:nvSpPr>
          <p:cNvPr id="7" name="Rechthoek 6">
            <a:extLst>
              <a:ext uri="{FF2B5EF4-FFF2-40B4-BE49-F238E27FC236}">
                <a16:creationId xmlns:a16="http://schemas.microsoft.com/office/drawing/2014/main" id="{1EA5E708-5365-9E8F-8561-56DB62486507}"/>
              </a:ext>
            </a:extLst>
          </p:cNvPr>
          <p:cNvSpPr/>
          <p:nvPr/>
        </p:nvSpPr>
        <p:spPr>
          <a:xfrm>
            <a:off x="9595499" y="2032000"/>
            <a:ext cx="2459975" cy="1334071"/>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3" name="Picture 2" descr="Differences Between Sympathetic And Parasympathetic Nervous ...">
            <a:extLst>
              <a:ext uri="{FF2B5EF4-FFF2-40B4-BE49-F238E27FC236}">
                <a16:creationId xmlns:a16="http://schemas.microsoft.com/office/drawing/2014/main" id="{1AD4819F-2BD0-B4BE-2E1A-2DCC8E986F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5153" r="5" b="2541"/>
          <a:stretch/>
        </p:blipFill>
        <p:spPr bwMode="auto">
          <a:xfrm>
            <a:off x="719002" y="2124421"/>
            <a:ext cx="4600894" cy="5059395"/>
          </a:xfrm>
          <a:prstGeom prst="rect">
            <a:avLst/>
          </a:prstGeom>
          <a:solidFill>
            <a:srgbClr val="FFFFFF"/>
          </a:solidFill>
        </p:spPr>
      </p:pic>
      <p:pic>
        <p:nvPicPr>
          <p:cNvPr id="1026" name="Picture 2" descr="Hand Drawn Brake and Gas Pedal Doodle Icon. Hand Drawn Black Sketch. Sign  Symbol. Decoration Element. White Background. Isolated Stock Vector -  Illustration of gear, button: 126998546">
            <a:extLst>
              <a:ext uri="{FF2B5EF4-FFF2-40B4-BE49-F238E27FC236}">
                <a16:creationId xmlns:a16="http://schemas.microsoft.com/office/drawing/2014/main" id="{76E227E1-3312-E1F9-ACB7-E0459AC461A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870" b="17799"/>
          <a:stretch/>
        </p:blipFill>
        <p:spPr bwMode="auto">
          <a:xfrm flipV="1">
            <a:off x="2008927" y="7358266"/>
            <a:ext cx="1317335" cy="8342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5DB4DDBB-5438-7681-F6BD-4F549EA4A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5715" y="2130786"/>
            <a:ext cx="9839571" cy="5053030"/>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1">
            <a:extLst>
              <a:ext uri="{FF2B5EF4-FFF2-40B4-BE49-F238E27FC236}">
                <a16:creationId xmlns:a16="http://schemas.microsoft.com/office/drawing/2014/main" id="{4E9EC345-CA03-9482-61E0-E37EC1D4D967}"/>
              </a:ext>
            </a:extLst>
          </p:cNvPr>
          <p:cNvSpPr>
            <a:spLocks noGrp="1"/>
          </p:cNvSpPr>
          <p:nvPr>
            <p:ph type="title"/>
          </p:nvPr>
        </p:nvSpPr>
        <p:spPr>
          <a:xfrm>
            <a:off x="830118" y="252000"/>
            <a:ext cx="15705282" cy="863693"/>
          </a:xfrm>
        </p:spPr>
        <p:txBody>
          <a:bodyPr/>
          <a:lstStyle/>
          <a:p>
            <a:r>
              <a:rPr lang="nl-BE" dirty="0"/>
              <a:t>Stress = Reactie van het lichaam, </a:t>
            </a:r>
            <a:r>
              <a:rPr lang="nl-BE" dirty="0">
                <a:solidFill>
                  <a:schemeClr val="accent1"/>
                </a:solidFill>
              </a:rPr>
              <a:t>aangestuurd door ons brein</a:t>
            </a:r>
          </a:p>
        </p:txBody>
      </p:sp>
    </p:spTree>
    <p:extLst>
      <p:ext uri="{BB962C8B-B14F-4D97-AF65-F5344CB8AC3E}">
        <p14:creationId xmlns:p14="http://schemas.microsoft.com/office/powerpoint/2010/main" val="2286513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25BF5-1306-67B8-CA85-DD45BBE46F57}"/>
              </a:ext>
            </a:extLst>
          </p:cNvPr>
          <p:cNvSpPr>
            <a:spLocks noGrp="1"/>
          </p:cNvSpPr>
          <p:nvPr>
            <p:ph type="title"/>
          </p:nvPr>
        </p:nvSpPr>
        <p:spPr/>
        <p:txBody>
          <a:bodyPr/>
          <a:lstStyle/>
          <a:p>
            <a:r>
              <a:rPr lang="nl-BE" dirty="0"/>
              <a:t>Brein onder stress:                         matroos in kraaiennest aan zet </a:t>
            </a:r>
          </a:p>
        </p:txBody>
      </p:sp>
      <p:sp>
        <p:nvSpPr>
          <p:cNvPr id="3" name="Tijdelijke aanduiding voor inhoud 2">
            <a:extLst>
              <a:ext uri="{FF2B5EF4-FFF2-40B4-BE49-F238E27FC236}">
                <a16:creationId xmlns:a16="http://schemas.microsoft.com/office/drawing/2014/main" id="{EE9AC591-5829-3BA3-BC64-7FE1DE332750}"/>
              </a:ext>
            </a:extLst>
          </p:cNvPr>
          <p:cNvSpPr>
            <a:spLocks noGrp="1"/>
          </p:cNvSpPr>
          <p:nvPr>
            <p:ph idx="1"/>
          </p:nvPr>
        </p:nvSpPr>
        <p:spPr>
          <a:xfrm>
            <a:off x="835825" y="2668485"/>
            <a:ext cx="15699575" cy="6696000"/>
          </a:xfrm>
        </p:spPr>
        <p:txBody>
          <a:bodyPr>
            <a:normAutofit/>
          </a:bodyPr>
          <a:lstStyle/>
          <a:p>
            <a:r>
              <a:rPr lang="nl-BE" sz="3600" dirty="0"/>
              <a:t>Onrustig</a:t>
            </a:r>
          </a:p>
          <a:p>
            <a:r>
              <a:rPr lang="nl-BE" sz="3600" dirty="0"/>
              <a:t>Prikkelbaar</a:t>
            </a:r>
          </a:p>
          <a:p>
            <a:r>
              <a:rPr lang="nl-BE" sz="3600" dirty="0"/>
              <a:t>Reactief</a:t>
            </a:r>
          </a:p>
          <a:p>
            <a:r>
              <a:rPr lang="nl-BE" sz="3600" dirty="0"/>
              <a:t>Boos/vijandig</a:t>
            </a:r>
          </a:p>
          <a:p>
            <a:r>
              <a:rPr lang="nl-BE" sz="3600" dirty="0"/>
              <a:t>Verdrietig</a:t>
            </a:r>
          </a:p>
          <a:p>
            <a:r>
              <a:rPr lang="nl-BE" sz="3600" dirty="0"/>
              <a:t>Depressief/angstig</a:t>
            </a:r>
          </a:p>
          <a:p>
            <a:r>
              <a:rPr lang="nl-BE" sz="3600" dirty="0"/>
              <a:t>…</a:t>
            </a:r>
          </a:p>
        </p:txBody>
      </p:sp>
      <p:sp>
        <p:nvSpPr>
          <p:cNvPr id="4" name="Tijdelijke aanduiding voor dianummer 3">
            <a:extLst>
              <a:ext uri="{FF2B5EF4-FFF2-40B4-BE49-F238E27FC236}">
                <a16:creationId xmlns:a16="http://schemas.microsoft.com/office/drawing/2014/main" id="{C48B54DC-9F13-C55C-7C8A-2FAF2230E3AE}"/>
              </a:ext>
            </a:extLst>
          </p:cNvPr>
          <p:cNvSpPr>
            <a:spLocks noGrp="1"/>
          </p:cNvSpPr>
          <p:nvPr>
            <p:ph type="sldNum" sz="quarter" idx="12"/>
          </p:nvPr>
        </p:nvSpPr>
        <p:spPr/>
        <p:txBody>
          <a:bodyPr/>
          <a:lstStyle/>
          <a:p>
            <a:fld id="{7AE184E0-0BD4-4705-A12B-9B71DDE63301}" type="slidenum">
              <a:rPr lang="nl-BE" noProof="0" smtClean="0"/>
              <a:t>8</a:t>
            </a:fld>
            <a:endParaRPr lang="nl-BE" noProof="0" dirty="0"/>
          </a:p>
        </p:txBody>
      </p:sp>
      <p:sp>
        <p:nvSpPr>
          <p:cNvPr id="5" name="Tekstvak 4">
            <a:extLst>
              <a:ext uri="{FF2B5EF4-FFF2-40B4-BE49-F238E27FC236}">
                <a16:creationId xmlns:a16="http://schemas.microsoft.com/office/drawing/2014/main" id="{ECA8F567-A2E7-7C87-33BF-BD39C930DD7E}"/>
              </a:ext>
            </a:extLst>
          </p:cNvPr>
          <p:cNvSpPr txBox="1"/>
          <p:nvPr/>
        </p:nvSpPr>
        <p:spPr>
          <a:xfrm>
            <a:off x="7779330" y="7493663"/>
            <a:ext cx="8272130" cy="1360757"/>
          </a:xfrm>
          <a:prstGeom prst="rect">
            <a:avLst/>
          </a:prstGeom>
          <a:noFill/>
        </p:spPr>
        <p:txBody>
          <a:bodyPr wrap="square" rtlCol="0">
            <a:spAutoFit/>
          </a:bodyPr>
          <a:lstStyle/>
          <a:p>
            <a:pPr algn="ctr">
              <a:lnSpc>
                <a:spcPct val="120000"/>
              </a:lnSpc>
            </a:pPr>
            <a:r>
              <a:rPr lang="nl-BE" sz="3600" dirty="0"/>
              <a:t>Opgeslorpt door gevaar of dingen die je niet leuk vindt of slecht gaan</a:t>
            </a:r>
          </a:p>
        </p:txBody>
      </p:sp>
      <p:pic>
        <p:nvPicPr>
          <p:cNvPr id="6" name="Afbeelding 5">
            <a:extLst>
              <a:ext uri="{FF2B5EF4-FFF2-40B4-BE49-F238E27FC236}">
                <a16:creationId xmlns:a16="http://schemas.microsoft.com/office/drawing/2014/main" id="{9699669D-F6CB-32EF-A2B1-53A7BE858E09}"/>
              </a:ext>
            </a:extLst>
          </p:cNvPr>
          <p:cNvPicPr>
            <a:picLocks noChangeAspect="1"/>
          </p:cNvPicPr>
          <p:nvPr/>
        </p:nvPicPr>
        <p:blipFill>
          <a:blip r:embed="rId3"/>
          <a:stretch>
            <a:fillRect/>
          </a:stretch>
        </p:blipFill>
        <p:spPr>
          <a:xfrm rot="5400000">
            <a:off x="14720443" y="-402397"/>
            <a:ext cx="991817" cy="3215236"/>
          </a:xfrm>
          <a:prstGeom prst="rect">
            <a:avLst/>
          </a:prstGeom>
        </p:spPr>
      </p:pic>
      <p:pic>
        <p:nvPicPr>
          <p:cNvPr id="7172" name="Picture 4" descr="Avondeten: hoe hou je het gezellig aan tafel? | Website4Mama.nl">
            <a:extLst>
              <a:ext uri="{FF2B5EF4-FFF2-40B4-BE49-F238E27FC236}">
                <a16:creationId xmlns:a16="http://schemas.microsoft.com/office/drawing/2014/main" id="{6492C5C2-3690-DF63-A29A-1053A1D62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2650" y="2100748"/>
            <a:ext cx="6942207" cy="449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24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3B650FA-C899-E657-4FF2-6BA5F71EB54E}"/>
              </a:ext>
            </a:extLst>
          </p:cNvPr>
          <p:cNvSpPr>
            <a:spLocks noGrp="1"/>
          </p:cNvSpPr>
          <p:nvPr>
            <p:ph type="sldNum" sz="quarter" idx="12"/>
          </p:nvPr>
        </p:nvSpPr>
        <p:spPr/>
        <p:txBody>
          <a:bodyPr/>
          <a:lstStyle/>
          <a:p>
            <a:fld id="{7AE184E0-0BD4-4705-A12B-9B71DDE63301}" type="slidenum">
              <a:rPr lang="nl-BE" noProof="0" smtClean="0"/>
              <a:t>9</a:t>
            </a:fld>
            <a:endParaRPr lang="nl-BE" noProof="0" dirty="0"/>
          </a:p>
        </p:txBody>
      </p:sp>
      <p:sp>
        <p:nvSpPr>
          <p:cNvPr id="7" name="Titel 1">
            <a:extLst>
              <a:ext uri="{FF2B5EF4-FFF2-40B4-BE49-F238E27FC236}">
                <a16:creationId xmlns:a16="http://schemas.microsoft.com/office/drawing/2014/main" id="{AA6E1139-EC2F-55A2-616D-47F593F38494}"/>
              </a:ext>
            </a:extLst>
          </p:cNvPr>
          <p:cNvSpPr>
            <a:spLocks noGrp="1"/>
          </p:cNvSpPr>
          <p:nvPr>
            <p:ph type="title"/>
          </p:nvPr>
        </p:nvSpPr>
        <p:spPr>
          <a:xfrm>
            <a:off x="830118" y="252000"/>
            <a:ext cx="15705282" cy="863693"/>
          </a:xfrm>
        </p:spPr>
        <p:txBody>
          <a:bodyPr/>
          <a:lstStyle/>
          <a:p>
            <a:r>
              <a:rPr lang="nl-BE" dirty="0"/>
              <a:t>Brein onder stress: belang eerste stuurman</a:t>
            </a:r>
          </a:p>
        </p:txBody>
      </p:sp>
      <p:sp>
        <p:nvSpPr>
          <p:cNvPr id="2" name="Tekstvak 1">
            <a:extLst>
              <a:ext uri="{FF2B5EF4-FFF2-40B4-BE49-F238E27FC236}">
                <a16:creationId xmlns:a16="http://schemas.microsoft.com/office/drawing/2014/main" id="{8639E2AD-25D0-5274-2632-7AAEE6395542}"/>
              </a:ext>
            </a:extLst>
          </p:cNvPr>
          <p:cNvSpPr txBox="1"/>
          <p:nvPr/>
        </p:nvSpPr>
        <p:spPr>
          <a:xfrm>
            <a:off x="9594480" y="2261913"/>
            <a:ext cx="5655352" cy="5947334"/>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nl-BE" sz="3200" dirty="0"/>
              <a:t>Vermijden om constant paraat te staan</a:t>
            </a:r>
          </a:p>
          <a:p>
            <a:pPr marL="342900" indent="-342900">
              <a:lnSpc>
                <a:spcPct val="120000"/>
              </a:lnSpc>
              <a:buFont typeface="Arial" panose="020B0604020202020204" pitchFamily="34" charset="0"/>
              <a:buChar char="–"/>
            </a:pPr>
            <a:r>
              <a:rPr lang="nl-BE" sz="3200" dirty="0"/>
              <a:t>Emoties te reguleren</a:t>
            </a:r>
          </a:p>
          <a:p>
            <a:pPr marL="342900" indent="-342900">
              <a:lnSpc>
                <a:spcPct val="120000"/>
              </a:lnSpc>
              <a:buFont typeface="Arial" panose="020B0604020202020204" pitchFamily="34" charset="0"/>
              <a:buChar char="–"/>
            </a:pPr>
            <a:r>
              <a:rPr lang="nl-BE" sz="3200" dirty="0"/>
              <a:t>Effectieve/</a:t>
            </a:r>
            <a:r>
              <a:rPr lang="nl-BE" sz="3200" b="1" dirty="0"/>
              <a:t>creatieve </a:t>
            </a:r>
            <a:r>
              <a:rPr lang="nl-BE" sz="3200" dirty="0"/>
              <a:t>strategieën gebruiken</a:t>
            </a:r>
          </a:p>
          <a:p>
            <a:pPr marL="342900" indent="-342900">
              <a:lnSpc>
                <a:spcPct val="120000"/>
              </a:lnSpc>
              <a:buFont typeface="Arial" panose="020B0604020202020204" pitchFamily="34" charset="0"/>
              <a:buChar char="–"/>
            </a:pPr>
            <a:r>
              <a:rPr lang="nl-BE" sz="3200" dirty="0"/>
              <a:t>Sensitiever en responsiever in de opvoeding</a:t>
            </a:r>
          </a:p>
          <a:p>
            <a:pPr marL="342900" indent="-342900">
              <a:lnSpc>
                <a:spcPct val="120000"/>
              </a:lnSpc>
              <a:buFont typeface="Arial" panose="020B0604020202020204" pitchFamily="34" charset="0"/>
              <a:buChar char="–"/>
            </a:pPr>
            <a:endParaRPr lang="nl-BE" sz="3200" dirty="0"/>
          </a:p>
          <a:p>
            <a:pPr marL="342900" indent="-342900" algn="l">
              <a:lnSpc>
                <a:spcPct val="120000"/>
              </a:lnSpc>
              <a:buFont typeface="Arial" panose="020B0604020202020204" pitchFamily="34" charset="0"/>
              <a:buChar char="–"/>
            </a:pPr>
            <a:endParaRPr lang="nl-BE" sz="3200" dirty="0"/>
          </a:p>
          <a:p>
            <a:pPr marL="342900" indent="-342900" algn="l">
              <a:lnSpc>
                <a:spcPct val="120000"/>
              </a:lnSpc>
              <a:buFont typeface="Arial" panose="020B0604020202020204" pitchFamily="34" charset="0"/>
              <a:buChar char="–"/>
            </a:pPr>
            <a:endParaRPr lang="nl-BE" sz="3200" dirty="0"/>
          </a:p>
        </p:txBody>
      </p:sp>
      <p:pic>
        <p:nvPicPr>
          <p:cNvPr id="3" name="Picture 2" descr="Lust ik niet! - onsgrotegezin.nl">
            <a:extLst>
              <a:ext uri="{FF2B5EF4-FFF2-40B4-BE49-F238E27FC236}">
                <a16:creationId xmlns:a16="http://schemas.microsoft.com/office/drawing/2014/main" id="{3DB51C4F-0C5C-9784-4803-CB0772D90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337" y="2261913"/>
            <a:ext cx="8910028" cy="4631809"/>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94961F4A-32D1-CFA3-4CBD-D24256F28668}"/>
              </a:ext>
            </a:extLst>
          </p:cNvPr>
          <p:cNvPicPr>
            <a:picLocks noChangeAspect="1"/>
          </p:cNvPicPr>
          <p:nvPr/>
        </p:nvPicPr>
        <p:blipFill>
          <a:blip r:embed="rId4"/>
          <a:stretch>
            <a:fillRect/>
          </a:stretch>
        </p:blipFill>
        <p:spPr>
          <a:xfrm rot="16200000">
            <a:off x="14569448" y="1406586"/>
            <a:ext cx="2256845" cy="1675059"/>
          </a:xfrm>
          <a:prstGeom prst="rect">
            <a:avLst/>
          </a:prstGeom>
        </p:spPr>
      </p:pic>
    </p:spTree>
    <p:extLst>
      <p:ext uri="{BB962C8B-B14F-4D97-AF65-F5344CB8AC3E}">
        <p14:creationId xmlns:p14="http://schemas.microsoft.com/office/powerpoint/2010/main" val="1045785185"/>
      </p:ext>
    </p:extLst>
  </p:cSld>
  <p:clrMapOvr>
    <a:masterClrMapping/>
  </p:clrMapOvr>
</p:sld>
</file>

<file path=ppt/theme/theme1.xml><?xml version="1.0" encoding="utf-8"?>
<a:theme xmlns:a="http://schemas.openxmlformats.org/drawingml/2006/main" name="Kantoorthema">
  <a:themeElements>
    <a:clrScheme name="UGent GE">
      <a:dk1>
        <a:sysClr val="windowText" lastClr="000000"/>
      </a:dk1>
      <a:lt1>
        <a:sysClr val="window" lastClr="FFFFFF"/>
      </a:lt1>
      <a:dk2>
        <a:srgbClr val="1E64C8"/>
      </a:dk2>
      <a:lt2>
        <a:srgbClr val="E9F0FA"/>
      </a:lt2>
      <a:accent1>
        <a:srgbClr val="E85E71"/>
      </a:accent1>
      <a:accent2>
        <a:srgbClr val="EA6E7F"/>
      </a:accent2>
      <a:accent3>
        <a:srgbClr val="ED7E8D"/>
      </a:accent3>
      <a:accent4>
        <a:srgbClr val="EF8E9C"/>
      </a:accent4>
      <a:accent5>
        <a:srgbClr val="F19EAA"/>
      </a:accent5>
      <a:accent6>
        <a:srgbClr val="F4AFB8"/>
      </a:accent6>
      <a:hlink>
        <a:srgbClr val="1E64C8"/>
      </a:hlink>
      <a:folHlink>
        <a:srgbClr val="1E64C8"/>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headEnd type="none"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342900" indent="-342900" algn="l">
          <a:lnSpc>
            <a:spcPct val="120000"/>
          </a:lnSpc>
          <a:buFont typeface="Arial" panose="020B0604020202020204" pitchFamily="34" charset="0"/>
          <a:buChar char="–"/>
          <a:defRPr sz="2500" smtClean="0"/>
        </a:defPPr>
      </a:lstStyle>
    </a:txDef>
  </a:objectDefaults>
  <a:extraClrSchemeLst/>
  <a:extLst>
    <a:ext uri="{05A4C25C-085E-4340-85A3-A5531E510DB2}">
      <thm15:themeFamily xmlns:thm15="http://schemas.microsoft.com/office/thememl/2012/main" name="PowerPoint_UGent_NL_GE.potx" id="{170F0869-6B21-45D5-A2D7-EA54BC5C0C8B}" vid="{E7BFB94C-26FF-4799-9146-828B014318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Kantoorthema</Template>
  <TotalTime>61166</TotalTime>
  <Words>4288</Words>
  <Application>Microsoft Macintosh PowerPoint</Application>
  <PresentationFormat>Aangepast</PresentationFormat>
  <Paragraphs>481</Paragraphs>
  <Slides>34</Slides>
  <Notes>34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34</vt:i4>
      </vt:variant>
    </vt:vector>
  </HeadingPairs>
  <TitlesOfParts>
    <vt:vector size="40" baseType="lpstr">
      <vt:lpstr>Arial</vt:lpstr>
      <vt:lpstr>Calibri</vt:lpstr>
      <vt:lpstr>inherit</vt:lpstr>
      <vt:lpstr>Times New Roman</vt:lpstr>
      <vt:lpstr>Wingdings</vt:lpstr>
      <vt:lpstr>Kantoorthema</vt:lpstr>
      <vt:lpstr>PowerPoint-presentatie</vt:lpstr>
      <vt:lpstr>Opvoedstress.be</vt:lpstr>
      <vt:lpstr>Lijst met stresserende gebeurtenissen</vt:lpstr>
      <vt:lpstr>Wat bezorgt ons stress?</vt:lpstr>
      <vt:lpstr>Stress = Reactie van het lichaam,  </vt:lpstr>
      <vt:lpstr>PowerPoint-presentatie</vt:lpstr>
      <vt:lpstr>Stress = Reactie van het lichaam, aangestuurd door ons brein</vt:lpstr>
      <vt:lpstr>Brein onder stress:                         matroos in kraaiennest aan zet </vt:lpstr>
      <vt:lpstr>Brein onder stress: belang eerste stuurman</vt:lpstr>
      <vt:lpstr>Jouw piratenboot</vt:lpstr>
      <vt:lpstr>Emotionele flatline?</vt:lpstr>
      <vt:lpstr>Emotionele flatline?</vt:lpstr>
      <vt:lpstr>Waarom moeilijk tot rust komen?</vt:lpstr>
      <vt:lpstr>Onderhoogspanning.be Voltmeter </vt:lpstr>
      <vt:lpstr>De mythe van het Multi-tasken</vt:lpstr>
      <vt:lpstr>De mythe van het Multi-tasken</vt:lpstr>
      <vt:lpstr>Tips tegen Multi-tasken  Meer rust</vt:lpstr>
      <vt:lpstr>Mentale en fysieke onrust  uitputting</vt:lpstr>
      <vt:lpstr>Opvoedstress.be</vt:lpstr>
      <vt:lpstr>Hoe te ‘ont’spannen??</vt:lpstr>
      <vt:lpstr>‘Mindful’ stressen</vt:lpstr>
      <vt:lpstr>‘ont’spannen via ons lichaam</vt:lpstr>
      <vt:lpstr>Focus &amp; herstel: stuurman sterker maken</vt:lpstr>
      <vt:lpstr>Trage ademhaling</vt:lpstr>
      <vt:lpstr>Fysieke inspanning</vt:lpstr>
      <vt:lpstr>Hoe kracht van de rempedaal versterken? </vt:lpstr>
      <vt:lpstr>alles gaat goed … meestal toch</vt:lpstr>
      <vt:lpstr>Stress is besmettelijk</vt:lpstr>
      <vt:lpstr>PowerPoint-presentatie</vt:lpstr>
      <vt:lpstr>Rust is besmettelijk</vt:lpstr>
      <vt:lpstr>Rust is besmettelijk</vt:lpstr>
      <vt:lpstr>WAT ALS DE STRESS IN HET GEZIN HOOG IS</vt:lpstr>
      <vt:lpstr>Take-home message</vt:lpstr>
      <vt:lpstr>PowerPoint-presentatie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Marie-Anne Vanderhasselt</dc:creator>
  <cp:keywords/>
  <dc:description/>
  <cp:lastModifiedBy>Marie-Anne Vanderhasselt</cp:lastModifiedBy>
  <cp:revision>230</cp:revision>
  <cp:lastPrinted>2024-04-23T10:10:13Z</cp:lastPrinted>
  <dcterms:created xsi:type="dcterms:W3CDTF">2022-09-30T13:39:39Z</dcterms:created>
  <dcterms:modified xsi:type="dcterms:W3CDTF">2024-04-25T14:12:38Z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1.1</vt:lpwstr>
  </property>
  <property fmtid="{D5CDD505-2E9C-101B-9397-08002B2CF9AE}" pid="4" name="Date">
    <vt:filetime>2019-05-23T22:00:00Z</vt:filetime>
  </property>
  <property fmtid="{D5CDD505-2E9C-101B-9397-08002B2CF9AE}" pid="5" name="Build">
    <vt:lpwstr>20</vt:lpwstr>
  </property>
</Properties>
</file>