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Lazydog" panose="020B0604020202020204" charset="0"/>
      <p:regular r:id="rId53"/>
    </p:embeddedFont>
    <p:embeddedFont>
      <p:font typeface="Libre Franklin Bold" panose="020B0604020202020204" charset="0"/>
      <p:regular r:id="rId54"/>
    </p:embeddedFont>
    <p:embeddedFont>
      <p:font typeface="Libre Franklin Light" pitchFamily="2" charset="0"/>
      <p:regular r:id="rId55"/>
    </p:embeddedFont>
    <p:embeddedFont>
      <p:font typeface="Libre Franklin Light Bold" panose="020B0604020202020204" charset="0"/>
      <p:regular r:id="rId56"/>
    </p:embeddedFont>
    <p:embeddedFont>
      <p:font typeface="Montserrat" panose="00000500000000000000" pitchFamily="2" charset="0"/>
      <p:regular r:id="rId57"/>
    </p:embeddedFont>
    <p:embeddedFont>
      <p:font typeface="Poppins Light" panose="00000400000000000000" pitchFamily="2" charset="0"/>
      <p:regular r:id="rId58"/>
    </p:embeddedFont>
    <p:embeddedFont>
      <p:font typeface="Poppins Light Bold" panose="020B0604020202020204" charset="0"/>
      <p:regular r:id="rId59"/>
    </p:embeddedFont>
    <p:embeddedFont>
      <p:font typeface="Poppins Medium" panose="00000600000000000000" pitchFamily="2" charset="0"/>
      <p:regular r:id="rId60"/>
    </p:embeddedFont>
    <p:embeddedFont>
      <p:font typeface="Poppins Medium Bold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0.sv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16.svg"/><Relationship Id="rId7" Type="http://schemas.openxmlformats.org/officeDocument/2006/relationships/image" Target="../media/image5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5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nMxwunJ5U1/?utm_source=ig_web_copy_link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otherlymedia/videos/viral-video-of-dad-holding-space-during-his-toddlers-tantrum/710047286151497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4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svg"/><Relationship Id="rId9" Type="http://schemas.openxmlformats.org/officeDocument/2006/relationships/image" Target="../media/image88.png"/><Relationship Id="rId1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685" b="229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34441">
            <a:off x="8639056" y="3020071"/>
            <a:ext cx="3387124" cy="34215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07084" y="8481711"/>
            <a:ext cx="1843021" cy="105917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25324" y="5025694"/>
            <a:ext cx="14390861" cy="9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21"/>
              </a:lnSpc>
            </a:pPr>
            <a:r>
              <a:rPr lang="en-US" sz="7021" spc="-140">
                <a:solidFill>
                  <a:srgbClr val="FFFFFF"/>
                </a:solidFill>
                <a:latin typeface="Poppins Bold Bold Italics"/>
              </a:rPr>
              <a:t>Zuurstof voor ouders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22877" y="5943475"/>
            <a:ext cx="9793308" cy="45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3"/>
              </a:lnSpc>
            </a:pPr>
            <a:r>
              <a:rPr lang="en-US" sz="2771" spc="277">
                <a:solidFill>
                  <a:srgbClr val="050707"/>
                </a:solidFill>
                <a:latin typeface="Poppins Light"/>
              </a:rPr>
              <a:t> DOOR LAURIEN TIELENS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25386" y="9734711"/>
            <a:ext cx="212090" cy="2120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649603" y="9696611"/>
            <a:ext cx="775798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Libre Franklin Light"/>
              </a:rPr>
              <a:t>www.laurientielens.be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  <p:txBody>
          <a:bodyPr/>
          <a:lstStyle/>
          <a:p>
            <a:endParaRPr lang="nl-BE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283" y="4390028"/>
            <a:ext cx="4774022" cy="62558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143000"/>
            <a:ext cx="16653491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Wat heb ik op dit moment nodig?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8090" y="4809134"/>
            <a:ext cx="10943202" cy="238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7"/>
              </a:lnSpc>
            </a:pPr>
            <a:r>
              <a:rPr lang="en-US" sz="3398">
                <a:solidFill>
                  <a:srgbClr val="191919"/>
                </a:solidFill>
                <a:latin typeface="Libre Franklin Light Bold"/>
              </a:rPr>
              <a:t>Stap 1: </a:t>
            </a:r>
            <a:r>
              <a:rPr lang="en-US" sz="3398">
                <a:solidFill>
                  <a:srgbClr val="191919"/>
                </a:solidFill>
                <a:latin typeface="Libre Franklin Light"/>
              </a:rPr>
              <a:t>Herkennen en erkennen dat je een nood voelt</a:t>
            </a:r>
          </a:p>
          <a:p>
            <a:pPr>
              <a:lnSpc>
                <a:spcPts val="4757"/>
              </a:lnSpc>
            </a:pPr>
            <a:r>
              <a:rPr lang="en-US" sz="3398">
                <a:solidFill>
                  <a:srgbClr val="191919"/>
                </a:solidFill>
                <a:latin typeface="Libre Franklin Light Bold"/>
              </a:rPr>
              <a:t>Stap 2:</a:t>
            </a:r>
            <a:r>
              <a:rPr lang="en-US" sz="3398">
                <a:solidFill>
                  <a:srgbClr val="191919"/>
                </a:solidFill>
                <a:latin typeface="Libre Franklin Light"/>
              </a:rPr>
              <a:t> Wat heb ik nodig? (woord op plakken)</a:t>
            </a:r>
          </a:p>
          <a:p>
            <a:pPr>
              <a:lnSpc>
                <a:spcPts val="4757"/>
              </a:lnSpc>
            </a:pPr>
            <a:r>
              <a:rPr lang="en-US" sz="3398">
                <a:solidFill>
                  <a:srgbClr val="191919"/>
                </a:solidFill>
                <a:latin typeface="Libre Franklin Light Bold"/>
              </a:rPr>
              <a:t>Stap 3: </a:t>
            </a:r>
            <a:r>
              <a:rPr lang="en-US" sz="3398">
                <a:solidFill>
                  <a:srgbClr val="191919"/>
                </a:solidFill>
                <a:latin typeface="Libre Franklin Light"/>
              </a:rPr>
              <a:t>Communiceren met anderen? </a:t>
            </a:r>
          </a:p>
          <a:p>
            <a:pPr>
              <a:lnSpc>
                <a:spcPts val="4757"/>
              </a:lnSpc>
              <a:spcBef>
                <a:spcPct val="0"/>
              </a:spcBef>
            </a:pPr>
            <a:r>
              <a:rPr lang="en-US" sz="3398">
                <a:solidFill>
                  <a:srgbClr val="191919"/>
                </a:solidFill>
                <a:latin typeface="Libre Franklin Light Bold"/>
              </a:rPr>
              <a:t>Stap 4: </a:t>
            </a:r>
            <a:r>
              <a:rPr lang="en-US" sz="3398">
                <a:solidFill>
                  <a:srgbClr val="191919"/>
                </a:solidFill>
                <a:latin typeface="Libre Franklin Light"/>
              </a:rPr>
              <a:t>Hoe invullen?</a:t>
            </a:r>
            <a:r>
              <a:rPr lang="en-US" sz="3398">
                <a:solidFill>
                  <a:srgbClr val="191919"/>
                </a:solidFill>
                <a:latin typeface="Libre Franklin Light Bold"/>
              </a:rPr>
              <a:t> </a:t>
            </a:r>
            <a:r>
              <a:rPr lang="en-US" sz="3398">
                <a:solidFill>
                  <a:srgbClr val="191919"/>
                </a:solidFill>
                <a:latin typeface="Libre Franklin Light"/>
              </a:rPr>
              <a:t>Plannen?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0153" y="4336851"/>
            <a:ext cx="13259147" cy="3132210"/>
            <a:chOff x="0" y="0"/>
            <a:chExt cx="17678863" cy="417628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7678863" cy="274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r>
                <a:rPr lang="en-US" sz="6800">
                  <a:solidFill>
                    <a:srgbClr val="FFFFFF"/>
                  </a:solidFill>
                  <a:latin typeface="Poppins Medium"/>
                </a:rPr>
                <a:t>Help, mijn krokodil wordt wakker!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911667" y="3422852"/>
              <a:ext cx="13855528" cy="753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Poppins Light Bold"/>
                </a:rPr>
                <a:t>DEEL 2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9734">
            <a:off x="-2038027" y="-1442064"/>
            <a:ext cx="5602394" cy="10552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7884" y="401709"/>
            <a:ext cx="3790125" cy="26737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504265">
            <a:off x="5914511" y="1526384"/>
            <a:ext cx="2141859" cy="3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201" spc="176">
                <a:solidFill>
                  <a:srgbClr val="2E4494"/>
                </a:solidFill>
                <a:latin typeface="Lazydog"/>
              </a:rPr>
              <a:t>"GRRRRR!"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02208">
            <a:off x="14699913" y="2432718"/>
            <a:ext cx="3124513" cy="17004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4924"/>
          <a:stretch>
            <a:fillRect/>
          </a:stretch>
        </p:blipFill>
        <p:spPr>
          <a:xfrm>
            <a:off x="4217444" y="2399167"/>
            <a:ext cx="5713442" cy="60082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930886" y="3863966"/>
            <a:ext cx="7371621" cy="358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7"/>
              </a:lnSpc>
            </a:pPr>
            <a:r>
              <a:rPr lang="en-US" sz="3398">
                <a:solidFill>
                  <a:srgbClr val="191919"/>
                </a:solidFill>
                <a:latin typeface="Libre Franklin Light"/>
              </a:rPr>
              <a:t>We duiken in het brein van een mens.</a:t>
            </a:r>
            <a:r>
              <a:rPr lang="en-US" sz="3398">
                <a:solidFill>
                  <a:srgbClr val="191919"/>
                </a:solidFill>
                <a:latin typeface="Libre Franklin Light Bold"/>
              </a:rPr>
              <a:t> </a:t>
            </a:r>
          </a:p>
          <a:p>
            <a:pPr>
              <a:lnSpc>
                <a:spcPts val="4757"/>
              </a:lnSpc>
            </a:pPr>
            <a:endParaRPr lang="en-US" sz="3398">
              <a:solidFill>
                <a:srgbClr val="191919"/>
              </a:solidFill>
              <a:latin typeface="Libre Franklin Light Bold"/>
            </a:endParaRPr>
          </a:p>
          <a:p>
            <a:pPr>
              <a:lnSpc>
                <a:spcPts val="4757"/>
              </a:lnSpc>
              <a:spcBef>
                <a:spcPct val="0"/>
              </a:spcBef>
            </a:pPr>
            <a:r>
              <a:rPr lang="en-US" sz="3398">
                <a:solidFill>
                  <a:srgbClr val="191919"/>
                </a:solidFill>
                <a:latin typeface="Libre Franklin Light Bold"/>
              </a:rPr>
              <a:t>Spoiler! </a:t>
            </a:r>
          </a:p>
          <a:p>
            <a:pPr>
              <a:lnSpc>
                <a:spcPts val="4757"/>
              </a:lnSpc>
              <a:spcBef>
                <a:spcPct val="0"/>
              </a:spcBef>
            </a:pPr>
            <a:r>
              <a:rPr lang="en-US" sz="3398">
                <a:solidFill>
                  <a:srgbClr val="191919"/>
                </a:solidFill>
                <a:latin typeface="Libre Franklin Light"/>
              </a:rPr>
              <a:t>Er zit een</a:t>
            </a:r>
            <a:r>
              <a:rPr lang="en-US" sz="3398">
                <a:solidFill>
                  <a:srgbClr val="191919"/>
                </a:solidFill>
                <a:latin typeface="Libre Franklin Light Bold"/>
              </a:rPr>
              <a:t> mens, paard en krokodil in!</a:t>
            </a:r>
          </a:p>
          <a:p>
            <a:pPr>
              <a:lnSpc>
                <a:spcPts val="4757"/>
              </a:lnSpc>
              <a:spcBef>
                <a:spcPct val="0"/>
              </a:spcBef>
            </a:pPr>
            <a:endParaRPr lang="en-US" sz="3398">
              <a:solidFill>
                <a:srgbClr val="191919"/>
              </a:solidFill>
              <a:latin typeface="Libre Franklin Light Bold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5" name="TextBox 5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4924"/>
          <a:stretch>
            <a:fillRect/>
          </a:stretch>
        </p:blipFill>
        <p:spPr>
          <a:xfrm>
            <a:off x="5760813" y="2517682"/>
            <a:ext cx="5713442" cy="600821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4" name="TextBox 4"/>
          <p:cNvSpPr txBox="1"/>
          <p:nvPr/>
        </p:nvSpPr>
        <p:spPr>
          <a:xfrm>
            <a:off x="7775466" y="9789070"/>
            <a:ext cx="2595116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912813" y="4258773"/>
            <a:ext cx="6794562" cy="2092777"/>
            <a:chOff x="0" y="0"/>
            <a:chExt cx="9059415" cy="2790369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5168206" cy="1558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814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4814"/>
                </a:lnSpc>
                <a:spcBef>
                  <a:spcPct val="0"/>
                </a:spcBef>
              </a:pPr>
              <a:r>
                <a:rPr lang="en-US" sz="3438" u="none">
                  <a:solidFill>
                    <a:srgbClr val="000000"/>
                  </a:solidFill>
                  <a:latin typeface="Libre Franklin Light Bold"/>
                </a:rPr>
                <a:t>Zoogdierenbrein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55218"/>
              <a:ext cx="9059415" cy="1235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03"/>
                </a:lnSpc>
                <a:spcBef>
                  <a:spcPct val="0"/>
                </a:spcBef>
              </a:pPr>
              <a:r>
                <a:rPr lang="en-US" sz="2716">
                  <a:solidFill>
                    <a:srgbClr val="000000"/>
                  </a:solidFill>
                  <a:latin typeface="Libre Franklin Light"/>
                </a:rPr>
                <a:t>Je brein om mee </a:t>
              </a:r>
              <a:r>
                <a:rPr lang="en-US" sz="2716">
                  <a:solidFill>
                    <a:srgbClr val="000000"/>
                  </a:solidFill>
                  <a:latin typeface="Libre Franklin Light Bold"/>
                </a:rPr>
                <a:t>te voelen</a:t>
              </a:r>
            </a:p>
            <a:p>
              <a:pPr>
                <a:lnSpc>
                  <a:spcPts val="3803"/>
                </a:lnSpc>
                <a:spcBef>
                  <a:spcPct val="0"/>
                </a:spcBef>
              </a:pPr>
              <a:endParaRPr lang="en-US" sz="2716">
                <a:solidFill>
                  <a:srgbClr val="000000"/>
                </a:solidFill>
                <a:latin typeface="Libre Franklin Light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56631" y="1028700"/>
            <a:ext cx="7211911" cy="2826048"/>
            <a:chOff x="0" y="0"/>
            <a:chExt cx="9615881" cy="3768064"/>
          </a:xfrm>
        </p:grpSpPr>
        <p:sp>
          <p:nvSpPr>
            <p:cNvPr id="9" name="TextBox 9"/>
            <p:cNvSpPr txBox="1"/>
            <p:nvPr/>
          </p:nvSpPr>
          <p:spPr>
            <a:xfrm>
              <a:off x="0" y="922359"/>
              <a:ext cx="9615881" cy="2845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18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3809"/>
                </a:lnSpc>
                <a:spcBef>
                  <a:spcPct val="0"/>
                </a:spcBef>
              </a:pPr>
              <a:r>
                <a:rPr lang="en-US" sz="2721">
                  <a:solidFill>
                    <a:srgbClr val="000000"/>
                  </a:solidFill>
                  <a:latin typeface="Libre Franklin Light"/>
                </a:rPr>
                <a:t>Je brein om mee</a:t>
              </a:r>
              <a:r>
                <a:rPr lang="en-US" sz="2721">
                  <a:solidFill>
                    <a:srgbClr val="000000"/>
                  </a:solidFill>
                  <a:latin typeface="Libre Franklin Light Bold"/>
                </a:rPr>
                <a:t> te denken </a:t>
              </a:r>
            </a:p>
            <a:p>
              <a:pPr>
                <a:lnSpc>
                  <a:spcPts val="3809"/>
                </a:lnSpc>
                <a:spcBef>
                  <a:spcPct val="0"/>
                </a:spcBef>
              </a:pPr>
              <a:endParaRPr lang="en-US" sz="2721">
                <a:solidFill>
                  <a:srgbClr val="000000"/>
                </a:solidFill>
                <a:latin typeface="Libre Franklin Light Bold"/>
              </a:endParaRPr>
            </a:p>
            <a:p>
              <a:pPr>
                <a:lnSpc>
                  <a:spcPts val="4818"/>
                </a:lnSpc>
                <a:spcBef>
                  <a:spcPct val="0"/>
                </a:spcBef>
              </a:pPr>
              <a:endParaRPr lang="en-US" sz="2721">
                <a:solidFill>
                  <a:srgbClr val="000000"/>
                </a:solidFill>
                <a:latin typeface="Libre Franklin Light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4969469" cy="2623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00"/>
                </a:lnSpc>
                <a:spcBef>
                  <a:spcPct val="0"/>
                </a:spcBef>
              </a:pPr>
              <a:endParaRPr/>
            </a:p>
            <a:p>
              <a:pPr>
                <a:lnSpc>
                  <a:spcPts val="5300"/>
                </a:lnSpc>
                <a:spcBef>
                  <a:spcPct val="0"/>
                </a:spcBef>
              </a:pPr>
              <a:r>
                <a:rPr lang="en-US" sz="3786">
                  <a:solidFill>
                    <a:srgbClr val="000000"/>
                  </a:solidFill>
                  <a:latin typeface="Libre Franklin Light Bold"/>
                </a:rPr>
                <a:t>Menselijk brein</a:t>
              </a:r>
            </a:p>
            <a:p>
              <a:pPr>
                <a:lnSpc>
                  <a:spcPts val="5300"/>
                </a:lnSpc>
                <a:spcBef>
                  <a:spcPct val="0"/>
                </a:spcBef>
              </a:pPr>
              <a:endParaRPr lang="en-US" sz="3786">
                <a:solidFill>
                  <a:srgbClr val="000000"/>
                </a:solidFill>
                <a:latin typeface="Libre Franklin Light Bol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39894" y="6353978"/>
            <a:ext cx="4611346" cy="118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14"/>
              </a:lnSpc>
              <a:spcBef>
                <a:spcPct val="0"/>
              </a:spcBef>
            </a:pPr>
            <a:r>
              <a:rPr lang="en-US" sz="3438" u="none">
                <a:solidFill>
                  <a:srgbClr val="000000"/>
                </a:solidFill>
                <a:latin typeface="Libre Franklin Light Bold"/>
              </a:rPr>
              <a:t>Reptielenbrein</a:t>
            </a:r>
          </a:p>
          <a:p>
            <a:pPr marL="0" lvl="0" indent="0" algn="l">
              <a:lnSpc>
                <a:spcPts val="4814"/>
              </a:lnSpc>
              <a:spcBef>
                <a:spcPct val="0"/>
              </a:spcBef>
            </a:pPr>
            <a:endParaRPr lang="en-US" sz="3438" u="none">
              <a:solidFill>
                <a:srgbClr val="000000"/>
              </a:solidFill>
              <a:latin typeface="Libre Franklin Ligh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39894" y="7075429"/>
            <a:ext cx="5574159" cy="46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3"/>
              </a:lnSpc>
              <a:spcBef>
                <a:spcPct val="0"/>
              </a:spcBef>
            </a:pPr>
            <a:r>
              <a:rPr lang="en-US" sz="2716" u="none">
                <a:solidFill>
                  <a:srgbClr val="000000"/>
                </a:solidFill>
                <a:latin typeface="Libre Franklin Light"/>
              </a:rPr>
              <a:t>helpt ons </a:t>
            </a:r>
            <a:r>
              <a:rPr lang="en-US" sz="2716" u="none">
                <a:solidFill>
                  <a:srgbClr val="000000"/>
                </a:solidFill>
                <a:latin typeface="Libre Franklin Light Bold"/>
              </a:rPr>
              <a:t>overleven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196842" flipH="1" flipV="1">
            <a:off x="7699338" y="2415489"/>
            <a:ext cx="2889323" cy="7006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3511" flipH="1" flipV="1">
            <a:off x="9728846" y="3960314"/>
            <a:ext cx="2889323" cy="7006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3511" flipV="1">
            <a:off x="5306579" y="5668326"/>
            <a:ext cx="2889323" cy="7006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4210" flipH="1" flipV="1">
            <a:off x="8277385" y="4386209"/>
            <a:ext cx="2889323" cy="70066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41940" y="3221331"/>
            <a:ext cx="4333527" cy="43335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b="-1831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1489970" y="5104130"/>
            <a:ext cx="1831919" cy="2450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73139" y="2871960"/>
            <a:ext cx="2471130" cy="18645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775467" y="9789070"/>
            <a:ext cx="2595115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75308" y="5046980"/>
            <a:ext cx="2710631" cy="52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  <a:spcBef>
                <a:spcPct val="0"/>
              </a:spcBef>
            </a:pPr>
            <a:r>
              <a:rPr lang="en-US" sz="3131">
                <a:solidFill>
                  <a:srgbClr val="000000"/>
                </a:solidFill>
                <a:latin typeface="Libre Franklin Light Bold"/>
              </a:rPr>
              <a:t>Denkend brein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94402" y="6965829"/>
            <a:ext cx="1401922" cy="52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4"/>
              </a:lnSpc>
              <a:spcBef>
                <a:spcPct val="0"/>
              </a:spcBef>
            </a:pPr>
            <a:r>
              <a:rPr lang="en-US" sz="3131">
                <a:solidFill>
                  <a:srgbClr val="000000"/>
                </a:solidFill>
                <a:latin typeface="Libre Franklin Light Bold"/>
              </a:rPr>
              <a:t>Instinct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2066" y="3098342"/>
            <a:ext cx="8741077" cy="5560842"/>
            <a:chOff x="0" y="0"/>
            <a:chExt cx="11654769" cy="74144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8" b="298"/>
            <a:stretch>
              <a:fillRect/>
            </a:stretch>
          </p:blipFill>
          <p:spPr>
            <a:xfrm>
              <a:off x="0" y="0"/>
              <a:ext cx="11654769" cy="7414455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 flipV="1">
              <a:off x="2787799" y="1268562"/>
              <a:ext cx="1120822" cy="1708934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H="1" flipV="1">
              <a:off x="3895075" y="1255777"/>
              <a:ext cx="1167188" cy="786037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5079341" y="1467953"/>
              <a:ext cx="480890" cy="559174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5538624" y="1459166"/>
              <a:ext cx="239663" cy="1505102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H="1">
              <a:off x="5799486" y="1096617"/>
              <a:ext cx="682036" cy="1863345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6462570" y="1093926"/>
              <a:ext cx="173197" cy="742547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H="1">
              <a:off x="6603394" y="1143618"/>
              <a:ext cx="328349" cy="688157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6901003" y="1146438"/>
              <a:ext cx="938461" cy="1414671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H="1">
              <a:off x="7805979" y="1877441"/>
              <a:ext cx="315032" cy="694355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H="1" flipV="1">
              <a:off x="8078066" y="1880769"/>
              <a:ext cx="127940" cy="190602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H="1">
              <a:off x="8187734" y="1738264"/>
              <a:ext cx="686896" cy="330980"/>
            </a:xfrm>
            <a:prstGeom prst="line">
              <a:avLst/>
            </a:prstGeom>
            <a:ln w="38100" cap="rnd">
              <a:solidFill>
                <a:srgbClr val="196E6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028700" y="1143000"/>
            <a:ext cx="6363366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Je raampje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570997" y="4960924"/>
            <a:ext cx="2735218" cy="2951754"/>
            <a:chOff x="0" y="0"/>
            <a:chExt cx="3646958" cy="393567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r="46331"/>
            <a:stretch>
              <a:fillRect/>
            </a:stretch>
          </p:blipFill>
          <p:spPr>
            <a:xfrm>
              <a:off x="0" y="0"/>
              <a:ext cx="3646958" cy="393567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5140" y="0"/>
              <a:ext cx="1882517" cy="1139717"/>
            </a:xfrm>
            <a:prstGeom prst="rect">
              <a:avLst/>
            </a:prstGeom>
          </p:spPr>
        </p:pic>
      </p:grpSp>
      <p:sp>
        <p:nvSpPr>
          <p:cNvPr id="19" name="AutoShape 19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20" name="TextBox 20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43000"/>
            <a:ext cx="7339623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Uit je raampje</a:t>
            </a:r>
          </a:p>
        </p:txBody>
      </p:sp>
      <p:sp>
        <p:nvSpPr>
          <p:cNvPr id="3" name="AutoShape 3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4" name="TextBox 4"/>
          <p:cNvSpPr txBox="1"/>
          <p:nvPr/>
        </p:nvSpPr>
        <p:spPr>
          <a:xfrm>
            <a:off x="7696200" y="9789070"/>
            <a:ext cx="26743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98" b="298"/>
          <a:stretch>
            <a:fillRect/>
          </a:stretch>
        </p:blipFill>
        <p:spPr>
          <a:xfrm>
            <a:off x="7392066" y="3114062"/>
            <a:ext cx="8741077" cy="5560842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flipV="1">
            <a:off x="9494922" y="4101841"/>
            <a:ext cx="1011294" cy="1241015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 flipV="1">
            <a:off x="10521244" y="4101841"/>
            <a:ext cx="709200" cy="523382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11229280" y="4200356"/>
            <a:ext cx="363962" cy="423211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1576889" y="4193705"/>
            <a:ext cx="264071" cy="1157021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11850382" y="3438200"/>
            <a:ext cx="288852" cy="1909212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12392444" y="3438179"/>
            <a:ext cx="37921" cy="1043068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12382761" y="3954882"/>
            <a:ext cx="248512" cy="520833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2608008" y="3957017"/>
            <a:ext cx="710276" cy="1070696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13292940" y="4510277"/>
            <a:ext cx="238432" cy="525524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 flipV="1">
            <a:off x="13498870" y="4512796"/>
            <a:ext cx="96831" cy="144257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>
            <a:off x="13581872" y="4404941"/>
            <a:ext cx="519879" cy="250503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2158055" y="1614550"/>
            <a:ext cx="234408" cy="1821197"/>
          </a:xfrm>
          <a:prstGeom prst="line">
            <a:avLst/>
          </a:prstGeom>
          <a:ln w="38100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12411382" y="1612493"/>
            <a:ext cx="37965" cy="1822857"/>
          </a:xfrm>
          <a:prstGeom prst="line">
            <a:avLst/>
          </a:prstGeom>
          <a:ln w="38100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9903235" y="789184"/>
            <a:ext cx="2235926" cy="1449253"/>
            <a:chOff x="0" y="0"/>
            <a:chExt cx="7620000" cy="493903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102100"/>
                  </a:lnTo>
                  <a:lnTo>
                    <a:pt x="0" y="4409440"/>
                  </a:lnTo>
                  <a:lnTo>
                    <a:pt x="5852160" y="4409440"/>
                  </a:lnTo>
                  <a:lnTo>
                    <a:pt x="6070600" y="4939030"/>
                  </a:lnTo>
                  <a:lnTo>
                    <a:pt x="6287770" y="4409440"/>
                  </a:lnTo>
                  <a:lnTo>
                    <a:pt x="7620000" y="4409440"/>
                  </a:lnTo>
                  <a:lnTo>
                    <a:pt x="7620000" y="410210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4C3C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9884528" y="627743"/>
            <a:ext cx="2187743" cy="130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3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2593"/>
              </a:lnSpc>
              <a:spcBef>
                <a:spcPct val="0"/>
              </a:spcBef>
            </a:pPr>
            <a:r>
              <a:rPr lang="en-US" sz="1852" u="none">
                <a:solidFill>
                  <a:srgbClr val="191919"/>
                </a:solidFill>
                <a:latin typeface="Montserrat"/>
              </a:rPr>
              <a:t> Bevriezen, vechten of vluchten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960496" y="5678672"/>
            <a:ext cx="2334575" cy="2334575"/>
            <a:chOff x="0" y="0"/>
            <a:chExt cx="3112766" cy="3112766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3112766" cy="3112766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b="-18316"/>
                </a:stretch>
              </a:blipFill>
            </p:spPr>
          </p:sp>
        </p:grp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4480" y="340758"/>
              <a:ext cx="2628286" cy="1591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43000"/>
            <a:ext cx="7694227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Broken cookie</a:t>
            </a:r>
          </a:p>
        </p:txBody>
      </p:sp>
      <p:sp>
        <p:nvSpPr>
          <p:cNvPr id="3" name="AutoShape 3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4" name="TextBox 4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98" b="298"/>
          <a:stretch>
            <a:fillRect/>
          </a:stretch>
        </p:blipFill>
        <p:spPr>
          <a:xfrm>
            <a:off x="7392066" y="3114062"/>
            <a:ext cx="8741077" cy="5560842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flipV="1">
            <a:off x="9494922" y="4101841"/>
            <a:ext cx="1011294" cy="1241015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 flipV="1">
            <a:off x="10521244" y="4101841"/>
            <a:ext cx="709200" cy="523382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11229280" y="4200356"/>
            <a:ext cx="363962" cy="423211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1576889" y="4193705"/>
            <a:ext cx="264071" cy="1157021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11850382" y="3438200"/>
            <a:ext cx="288852" cy="1909212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12392444" y="3438179"/>
            <a:ext cx="37921" cy="1043068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12382761" y="3954882"/>
            <a:ext cx="248512" cy="520833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2608008" y="3957017"/>
            <a:ext cx="710276" cy="1070696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13292940" y="4510277"/>
            <a:ext cx="238432" cy="525524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 flipV="1">
            <a:off x="13498870" y="4512796"/>
            <a:ext cx="96831" cy="144257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>
            <a:off x="13581872" y="4404941"/>
            <a:ext cx="519879" cy="250503"/>
          </a:xfrm>
          <a:prstGeom prst="line">
            <a:avLst/>
          </a:prstGeom>
          <a:ln w="3810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2158055" y="1614550"/>
            <a:ext cx="234408" cy="1821197"/>
          </a:xfrm>
          <a:prstGeom prst="line">
            <a:avLst/>
          </a:prstGeom>
          <a:ln w="38100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12411382" y="1612493"/>
            <a:ext cx="37965" cy="1822857"/>
          </a:xfrm>
          <a:prstGeom prst="line">
            <a:avLst/>
          </a:prstGeom>
          <a:ln w="38100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3960496" y="5678672"/>
            <a:ext cx="2334575" cy="2334575"/>
            <a:chOff x="0" y="0"/>
            <a:chExt cx="3112766" cy="3112766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0" y="0"/>
              <a:ext cx="3112766" cy="3112766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b="-18316"/>
                </a:stretch>
              </a:blip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4480" y="340758"/>
              <a:ext cx="2628286" cy="1591221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80154" y="1710337"/>
            <a:ext cx="967372" cy="10169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95637" flipH="1" flipV="1">
            <a:off x="10287011" y="2213862"/>
            <a:ext cx="1845582" cy="4475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0153" y="4851201"/>
            <a:ext cx="13259147" cy="2103510"/>
            <a:chOff x="0" y="0"/>
            <a:chExt cx="17678863" cy="280468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7678863" cy="1371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r>
                <a:rPr lang="en-US" sz="6800">
                  <a:solidFill>
                    <a:srgbClr val="FFFFFF"/>
                  </a:solidFill>
                  <a:latin typeface="Poppins Medium"/>
                </a:rPr>
                <a:t>Zakken in je raam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911667" y="2051252"/>
              <a:ext cx="13855528" cy="753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Poppins Light Bold"/>
                </a:rPr>
                <a:t>DEEL 3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9734">
            <a:off x="-2038027" y="-1442064"/>
            <a:ext cx="5602394" cy="10552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7884" y="401709"/>
            <a:ext cx="3790125" cy="26737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504265">
            <a:off x="5852141" y="876056"/>
            <a:ext cx="2484247" cy="167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2"/>
              </a:lnSpc>
            </a:pPr>
            <a:r>
              <a:rPr lang="en-US" sz="2373" spc="189">
                <a:solidFill>
                  <a:srgbClr val="2E4494"/>
                </a:solidFill>
                <a:latin typeface="Lazydog"/>
              </a:rPr>
              <a:t>"Rust? </a:t>
            </a:r>
          </a:p>
          <a:p>
            <a:pPr algn="ctr">
              <a:lnSpc>
                <a:spcPts val="3322"/>
              </a:lnSpc>
            </a:pPr>
            <a:endParaRPr lang="en-US" sz="2373" spc="189">
              <a:solidFill>
                <a:srgbClr val="2E4494"/>
              </a:solidFill>
              <a:latin typeface="Lazydog"/>
            </a:endParaRPr>
          </a:p>
          <a:p>
            <a:pPr algn="ctr">
              <a:lnSpc>
                <a:spcPts val="3322"/>
              </a:lnSpc>
            </a:pPr>
            <a:r>
              <a:rPr lang="en-US" sz="2373" spc="189">
                <a:solidFill>
                  <a:srgbClr val="2E4494"/>
                </a:solidFill>
                <a:latin typeface="Lazydog"/>
              </a:rPr>
              <a:t>Waar? Hoe? Wanneer??"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02208">
            <a:off x="14699913" y="2432718"/>
            <a:ext cx="3124513" cy="17004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2508" flipH="1" flipV="1">
            <a:off x="7699338" y="5352159"/>
            <a:ext cx="2889323" cy="7006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0822" y="1088116"/>
            <a:ext cx="13277505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spc="72">
                <a:solidFill>
                  <a:srgbClr val="050707"/>
                </a:solidFill>
                <a:latin typeface="Poppins Medium Bold"/>
              </a:rPr>
              <a:t>Je raampje wordt kleiner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0822" y="2458002"/>
            <a:ext cx="10433705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endParaRPr/>
          </a:p>
          <a:p>
            <a:pPr marL="539753" lvl="1" indent="-269876">
              <a:lnSpc>
                <a:spcPts val="3500"/>
              </a:lnSpc>
              <a:buFont typeface="Arial"/>
              <a:buChar char="•"/>
            </a:pPr>
            <a:r>
              <a:rPr lang="en-US" sz="2500" spc="25">
                <a:solidFill>
                  <a:srgbClr val="050707"/>
                </a:solidFill>
                <a:latin typeface="Poppins Light"/>
              </a:rPr>
              <a:t>Lange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periodes van stress of een pijnlijke/negatieve gebeurtenis (trauma) 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verkleinen je raam</a:t>
            </a:r>
          </a:p>
          <a:p>
            <a:pPr marL="539753" lvl="1" indent="-269876">
              <a:lnSpc>
                <a:spcPts val="3500"/>
              </a:lnSpc>
              <a:buFont typeface="Arial"/>
              <a:buChar char="•"/>
            </a:pPr>
            <a:r>
              <a:rPr lang="en-US" sz="2500" spc="25">
                <a:solidFill>
                  <a:srgbClr val="050707"/>
                </a:solidFill>
                <a:latin typeface="Poppins Light"/>
              </a:rPr>
              <a:t>Vicieuze cirkel: Als je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raam heel klein is 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wordt elke andere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stresssituatie moeilijk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 te hanteren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298" b="298"/>
          <a:stretch>
            <a:fillRect/>
          </a:stretch>
        </p:blipFill>
        <p:spPr>
          <a:xfrm>
            <a:off x="11173490" y="5519704"/>
            <a:ext cx="4959652" cy="31551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flipV="1">
            <a:off x="12366642" y="6080166"/>
            <a:ext cx="573804" cy="704147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 flipV="1">
            <a:off x="12948974" y="6080166"/>
            <a:ext cx="402397" cy="296965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13350710" y="6136063"/>
            <a:ext cx="206511" cy="240128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3547942" y="6132290"/>
            <a:ext cx="149833" cy="656489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13703121" y="5703619"/>
            <a:ext cx="163894" cy="1083279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>
            <a:off x="14010685" y="5703607"/>
            <a:ext cx="21516" cy="591833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14005191" y="5996782"/>
            <a:ext cx="141005" cy="295519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4132995" y="5997994"/>
            <a:ext cx="403008" cy="607509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>
            <a:off x="14521623" y="6311911"/>
            <a:ext cx="135285" cy="298180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 flipV="1">
            <a:off x="14638466" y="6313341"/>
            <a:ext cx="54942" cy="81851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>
            <a:off x="14685562" y="6252144"/>
            <a:ext cx="294977" cy="142134"/>
          </a:xfrm>
          <a:prstGeom prst="line">
            <a:avLst/>
          </a:prstGeom>
          <a:ln w="19050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13877694" y="4668887"/>
            <a:ext cx="133002" cy="1033340"/>
          </a:xfrm>
          <a:prstGeom prst="line">
            <a:avLst/>
          </a:prstGeom>
          <a:ln w="19050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 flipV="1">
            <a:off x="14021431" y="4667720"/>
            <a:ext cx="21541" cy="1034282"/>
          </a:xfrm>
          <a:prstGeom prst="line">
            <a:avLst/>
          </a:prstGeom>
          <a:ln w="19050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12598317" y="4200577"/>
            <a:ext cx="1268656" cy="822300"/>
            <a:chOff x="0" y="0"/>
            <a:chExt cx="7620000" cy="493903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102100"/>
                  </a:lnTo>
                  <a:lnTo>
                    <a:pt x="0" y="4409440"/>
                  </a:lnTo>
                  <a:lnTo>
                    <a:pt x="5852160" y="4409440"/>
                  </a:lnTo>
                  <a:lnTo>
                    <a:pt x="6070600" y="4939030"/>
                  </a:lnTo>
                  <a:lnTo>
                    <a:pt x="6287770" y="4409440"/>
                  </a:lnTo>
                  <a:lnTo>
                    <a:pt x="7620000" y="4409440"/>
                  </a:lnTo>
                  <a:lnTo>
                    <a:pt x="7620000" y="410210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4C3C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2587703" y="4111545"/>
            <a:ext cx="1241317" cy="737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1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1471"/>
              </a:lnSpc>
              <a:spcBef>
                <a:spcPct val="0"/>
              </a:spcBef>
            </a:pPr>
            <a:r>
              <a:rPr lang="en-US" sz="1051" u="none">
                <a:solidFill>
                  <a:srgbClr val="191919"/>
                </a:solidFill>
                <a:latin typeface="Montserrat"/>
              </a:rPr>
              <a:t> Bevriezen, vechten of vluchten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83020" y="2274665"/>
            <a:ext cx="5747017" cy="574699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38425" y="4354778"/>
            <a:ext cx="10744595" cy="40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3" lvl="1" indent="-259082">
              <a:lnSpc>
                <a:spcPts val="3600"/>
              </a:lnSpc>
              <a:buFont typeface="Arial"/>
              <a:buChar char="•"/>
            </a:pP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Ik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ben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34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jaar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,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verloofd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met 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Wouter</a:t>
            </a:r>
          </a:p>
          <a:p>
            <a:pPr marL="518163" lvl="1" indent="-259082">
              <a:lnSpc>
                <a:spcPts val="3600"/>
              </a:lnSpc>
              <a:buFont typeface="Arial"/>
              <a:buChar char="•"/>
            </a:pP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Pleegmama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van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een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meisje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(8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jaar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)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en                                       mama van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een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jongetje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(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bijna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3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jaar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)</a:t>
            </a:r>
          </a:p>
          <a:p>
            <a:pPr>
              <a:lnSpc>
                <a:spcPts val="3600"/>
              </a:lnSpc>
            </a:pPr>
            <a:endParaRPr lang="en-US" sz="2400" spc="24" dirty="0">
              <a:solidFill>
                <a:srgbClr val="050707"/>
              </a:solidFill>
              <a:latin typeface="Poppins Light Bold"/>
            </a:endParaRPr>
          </a:p>
          <a:p>
            <a:pPr marL="518163" lvl="1" indent="-259082">
              <a:lnSpc>
                <a:spcPts val="3600"/>
              </a:lnSpc>
              <a:buFont typeface="Arial"/>
              <a:buChar char="•"/>
            </a:pP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Master in de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Educatieve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studies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</a:t>
            </a:r>
          </a:p>
          <a:p>
            <a:pPr marL="518163" lvl="1" indent="-259082">
              <a:lnSpc>
                <a:spcPts val="3600"/>
              </a:lnSpc>
              <a:buFont typeface="Arial"/>
              <a:buChar char="•"/>
            </a:pP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Vormingen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Afgestemd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opvoeden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/Aware parenting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in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bijberoep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voor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professionals en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ouders</a:t>
            </a:r>
            <a:endParaRPr lang="en-US" sz="2400" spc="24" dirty="0">
              <a:solidFill>
                <a:srgbClr val="050707"/>
              </a:solidFill>
              <a:latin typeface="Poppins Light"/>
            </a:endParaRPr>
          </a:p>
          <a:p>
            <a:pPr marL="518163" lvl="1" indent="-259082">
              <a:lnSpc>
                <a:spcPts val="3600"/>
              </a:lnSpc>
              <a:buFont typeface="Arial"/>
              <a:buChar char="•"/>
            </a:pP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Deeltijds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organisator</a:t>
            </a: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 Bold"/>
              </a:rPr>
              <a:t>oudercursussen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voor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</a:t>
            </a:r>
            <a:r>
              <a:rPr lang="en-US" sz="2400" spc="24" dirty="0" err="1">
                <a:solidFill>
                  <a:srgbClr val="050707"/>
                </a:solidFill>
                <a:latin typeface="Poppins Light"/>
              </a:rPr>
              <a:t>een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 CKG</a:t>
            </a:r>
          </a:p>
          <a:p>
            <a:pPr marL="518163" lvl="1" indent="-259082">
              <a:lnSpc>
                <a:spcPts val="3600"/>
              </a:lnSpc>
              <a:buFont typeface="Arial"/>
              <a:buChar char="•"/>
            </a:pPr>
            <a:r>
              <a:rPr lang="en-US" sz="2400" spc="24" dirty="0">
                <a:solidFill>
                  <a:srgbClr val="050707"/>
                </a:solidFill>
                <a:latin typeface="Poppins Light Bold"/>
              </a:rPr>
              <a:t>Aware Parenting instructor </a:t>
            </a:r>
            <a:r>
              <a:rPr lang="en-US" sz="2400" spc="24" dirty="0">
                <a:solidFill>
                  <a:srgbClr val="050707"/>
                </a:solidFill>
                <a:latin typeface="Poppins Light"/>
              </a:rPr>
              <a:t>level 1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01639">
            <a:off x="12242579" y="6187196"/>
            <a:ext cx="1628082" cy="19590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093501">
            <a:off x="15442701" y="2299989"/>
            <a:ext cx="1628082" cy="195901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8" name="TextBox 8"/>
          <p:cNvSpPr txBox="1"/>
          <p:nvPr/>
        </p:nvSpPr>
        <p:spPr>
          <a:xfrm>
            <a:off x="1028700" y="2234625"/>
            <a:ext cx="9238659" cy="1044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03"/>
              </a:lnSpc>
            </a:pPr>
            <a:r>
              <a:rPr lang="en-US" sz="7367">
                <a:solidFill>
                  <a:srgbClr val="196E63"/>
                </a:solidFill>
                <a:latin typeface="Poppins Bold Bold Italics"/>
              </a:rPr>
              <a:t>Laurien Tielens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8425" y="3535724"/>
            <a:ext cx="923866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spc="240">
                <a:solidFill>
                  <a:srgbClr val="050707"/>
                </a:solidFill>
                <a:latin typeface="Poppins Bold Italics"/>
              </a:rPr>
              <a:t>LID VAN HET NETWERK AFGESTEMD OPVOEDEN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46360" y="2274665"/>
            <a:ext cx="1843021" cy="105917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696200" y="9789070"/>
            <a:ext cx="26743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3" name="TextBox 3"/>
          <p:cNvSpPr txBox="1"/>
          <p:nvPr/>
        </p:nvSpPr>
        <p:spPr>
          <a:xfrm>
            <a:off x="7885626" y="9789070"/>
            <a:ext cx="2484956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40822" y="1088116"/>
            <a:ext cx="924795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spc="72">
                <a:solidFill>
                  <a:srgbClr val="050707"/>
                </a:solidFill>
                <a:latin typeface="Poppins Medium Bold"/>
              </a:rPr>
              <a:t>Je raam vergroten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430522" flipH="1" flipV="1">
            <a:off x="9448638" y="2893658"/>
            <a:ext cx="2480277" cy="6014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344290" y="2739727"/>
            <a:ext cx="548802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>
                <a:solidFill>
                  <a:srgbClr val="050707"/>
                </a:solidFill>
                <a:latin typeface="Poppins Light Bold"/>
              </a:rPr>
              <a:t>Cortisol level laten zakken </a:t>
            </a:r>
            <a:r>
              <a:rPr lang="en-US" sz="3000" spc="30">
                <a:solidFill>
                  <a:srgbClr val="050707"/>
                </a:solidFill>
                <a:latin typeface="Poppins Light"/>
              </a:rPr>
              <a:t>en marge creëren!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91074" flipH="1" flipV="1">
            <a:off x="11292143" y="5110051"/>
            <a:ext cx="1948236" cy="4724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390898" y="5321935"/>
            <a:ext cx="5840152" cy="393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 spc="29">
                <a:solidFill>
                  <a:srgbClr val="050707"/>
                </a:solidFill>
                <a:latin typeface="Poppins Light Bold"/>
              </a:rPr>
              <a:t>Hoe? 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Offline brein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Zoek energiegevers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Stop met multitasken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Plan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Organiseer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Minimaliseer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 spc="24">
                <a:solidFill>
                  <a:srgbClr val="050707"/>
                </a:solidFill>
                <a:latin typeface="Poppins Light"/>
              </a:rPr>
              <a:t>...</a:t>
            </a:r>
          </a:p>
          <a:p>
            <a:pPr>
              <a:lnSpc>
                <a:spcPts val="4060"/>
              </a:lnSpc>
            </a:pPr>
            <a:endParaRPr lang="en-US" sz="2400" spc="24">
              <a:solidFill>
                <a:srgbClr val="050707"/>
              </a:solidFill>
              <a:latin typeface="Poppins Ligh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298" b="298"/>
          <a:stretch>
            <a:fillRect/>
          </a:stretch>
        </p:blipFill>
        <p:spPr>
          <a:xfrm>
            <a:off x="4966363" y="4283952"/>
            <a:ext cx="6097630" cy="3879151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flipV="1">
            <a:off x="6433280" y="4973010"/>
            <a:ext cx="705462" cy="865712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7149226" y="4973010"/>
            <a:ext cx="494726" cy="365103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7643139" y="5041733"/>
            <a:ext cx="253894" cy="295225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7885626" y="5037094"/>
            <a:ext cx="184212" cy="807119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8076410" y="4510065"/>
            <a:ext cx="201499" cy="1331834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>
            <a:off x="8454543" y="4510051"/>
            <a:ext cx="26453" cy="727627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>
            <a:off x="8447789" y="4870494"/>
            <a:ext cx="173358" cy="363325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8604917" y="4871984"/>
            <a:ext cx="495477" cy="746900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>
            <a:off x="9082715" y="5257929"/>
            <a:ext cx="166326" cy="366597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H="1" flipV="1">
            <a:off x="9226368" y="5259686"/>
            <a:ext cx="67548" cy="100632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9284269" y="5184448"/>
            <a:ext cx="362659" cy="174746"/>
          </a:xfrm>
          <a:prstGeom prst="line">
            <a:avLst/>
          </a:prstGeom>
          <a:ln w="28575" cap="rnd">
            <a:solidFill>
              <a:srgbClr val="196E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8291038" y="3237918"/>
            <a:ext cx="163519" cy="1270437"/>
          </a:xfrm>
          <a:prstGeom prst="line">
            <a:avLst/>
          </a:prstGeom>
          <a:ln w="28575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H="1" flipV="1">
            <a:off x="8467755" y="3236483"/>
            <a:ext cx="26484" cy="1271595"/>
          </a:xfrm>
          <a:prstGeom prst="line">
            <a:avLst/>
          </a:prstGeom>
          <a:ln w="28575" cap="rnd">
            <a:solidFill>
              <a:srgbClr val="E74C3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2572557" y="6072982"/>
            <a:ext cx="1628561" cy="1628561"/>
            <a:chOff x="0" y="0"/>
            <a:chExt cx="2171414" cy="2171414"/>
          </a:xfrm>
        </p:grpSpPr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0" y="0"/>
              <a:ext cx="2171414" cy="217141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b="-18316"/>
                </a:stretch>
              </a:blipFill>
            </p:spPr>
          </p:sp>
        </p:grp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7965" y="237707"/>
              <a:ext cx="1833449" cy="1110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25571">
            <a:off x="6548844" y="5718483"/>
            <a:ext cx="1922874" cy="466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7839" y="5009906"/>
            <a:ext cx="2759548" cy="29632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10032" y="1163462"/>
            <a:ext cx="12267937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spc="72">
                <a:solidFill>
                  <a:srgbClr val="050707"/>
                </a:solidFill>
                <a:latin typeface="Poppins Medium Bold"/>
              </a:rPr>
              <a:t>10 minuutjes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87752" y="3943196"/>
            <a:ext cx="10588708" cy="76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9"/>
              </a:lnSpc>
            </a:pPr>
            <a:r>
              <a:rPr lang="en-US" sz="4371" spc="43">
                <a:solidFill>
                  <a:srgbClr val="050707"/>
                </a:solidFill>
                <a:latin typeface="Poppins Light Bold"/>
              </a:rPr>
              <a:t>Zet een timer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3" name="TextBox 3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00923" y="3086100"/>
            <a:ext cx="4856735" cy="6172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5007" y="6172200"/>
            <a:ext cx="2428367" cy="3086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66404" y="1059180"/>
            <a:ext cx="15955192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u="none" spc="72">
                <a:solidFill>
                  <a:srgbClr val="050707"/>
                </a:solidFill>
                <a:latin typeface="Poppins Medium Bold"/>
              </a:rPr>
              <a:t>Ga af en toe in je offline brein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464081"/>
            <a:ext cx="8628759" cy="611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endParaRPr/>
          </a:p>
          <a:p>
            <a:pPr marL="690881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Libre Franklin Light"/>
              </a:rPr>
              <a:t>De kat of hond aaien</a:t>
            </a:r>
          </a:p>
          <a:p>
            <a:pPr marL="690881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Libre Franklin Light"/>
              </a:rPr>
              <a:t>Wandelen</a:t>
            </a:r>
          </a:p>
          <a:p>
            <a:pPr marL="690881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Libre Franklin Light"/>
              </a:rPr>
              <a:t>Een hobby met handenarbeid (moestuin, breien, timmeren, kleuren, ...)</a:t>
            </a:r>
          </a:p>
          <a:p>
            <a:pPr marL="690881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Libre Franklin Light"/>
              </a:rPr>
              <a:t>Thee drinken en naar de wolken kijken</a:t>
            </a:r>
          </a:p>
          <a:p>
            <a:pPr marL="690881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Libre Franklin Light"/>
              </a:rPr>
              <a:t>Even liggen</a:t>
            </a:r>
          </a:p>
          <a:p>
            <a:pPr marL="690881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Libre Franklin Light"/>
              </a:rPr>
              <a:t>...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191919"/>
              </a:solidFill>
              <a:latin typeface="Libre Franklin Light"/>
            </a:endParaRPr>
          </a:p>
          <a:p>
            <a:pPr>
              <a:lnSpc>
                <a:spcPts val="4480"/>
              </a:lnSpc>
            </a:pPr>
            <a:endParaRPr lang="en-US" sz="3200">
              <a:solidFill>
                <a:srgbClr val="191919"/>
              </a:solidFill>
              <a:latin typeface="Libre Franklin Light"/>
            </a:endParaRPr>
          </a:p>
          <a:p>
            <a:pPr>
              <a:lnSpc>
                <a:spcPts val="4479"/>
              </a:lnSpc>
              <a:spcBef>
                <a:spcPct val="0"/>
              </a:spcBef>
            </a:pPr>
            <a:endParaRPr lang="en-US" sz="3200">
              <a:solidFill>
                <a:srgbClr val="191919"/>
              </a:solidFill>
              <a:latin typeface="Libre Franklin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grpSp>
        <p:nvGrpSpPr>
          <p:cNvPr id="3" name="Group 3"/>
          <p:cNvGrpSpPr/>
          <p:nvPr/>
        </p:nvGrpSpPr>
        <p:grpSpPr>
          <a:xfrm>
            <a:off x="5414922" y="4832835"/>
            <a:ext cx="9806018" cy="6342151"/>
            <a:chOff x="0" y="0"/>
            <a:chExt cx="13074690" cy="84562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0484" t="37304"/>
            <a:stretch>
              <a:fillRect/>
            </a:stretch>
          </p:blipFill>
          <p:spPr>
            <a:xfrm>
              <a:off x="0" y="1708079"/>
              <a:ext cx="13074690" cy="674812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6564" y="0"/>
              <a:ext cx="3026845" cy="141126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00543" y="0"/>
              <a:ext cx="3026845" cy="141126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26812" r="51063"/>
          <a:stretch>
            <a:fillRect/>
          </a:stretch>
        </p:blipFill>
        <p:spPr>
          <a:xfrm rot="-10800000">
            <a:off x="9926270" y="8461110"/>
            <a:ext cx="1436638" cy="43019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10032" y="1334780"/>
            <a:ext cx="12267937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u="none" spc="72">
                <a:solidFill>
                  <a:srgbClr val="050707"/>
                </a:solidFill>
                <a:latin typeface="Poppins Medium Bold"/>
              </a:rPr>
              <a:t>Zoek energiegevers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33031" flipH="1" flipV="1">
            <a:off x="11383840" y="3907213"/>
            <a:ext cx="1948236" cy="4724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353009" y="4144601"/>
            <a:ext cx="373963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 spc="30">
                <a:solidFill>
                  <a:srgbClr val="050707"/>
                </a:solidFill>
                <a:latin typeface="Libre Franklin Light Bold"/>
              </a:rPr>
              <a:t>Scrollen op je smartphone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53200" flipH="1" flipV="1">
            <a:off x="12139865" y="5439757"/>
            <a:ext cx="1948236" cy="4724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108308" y="5643900"/>
            <a:ext cx="417050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 spc="30">
                <a:solidFill>
                  <a:srgbClr val="050707"/>
                </a:solidFill>
                <a:latin typeface="Libre Franklin Light Bold"/>
              </a:rPr>
              <a:t>Je druk maken over wat anderen van je vinden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55719" flipH="1" flipV="1">
            <a:off x="11549402" y="6575745"/>
            <a:ext cx="1948236" cy="47244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400500" y="7578489"/>
            <a:ext cx="284055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 spc="30">
                <a:solidFill>
                  <a:srgbClr val="050707"/>
                </a:solidFill>
                <a:latin typeface="Libre Franklin Light Bold"/>
              </a:rPr>
              <a:t>Rommel en te veel spullen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60899" flipV="1">
            <a:off x="3571246" y="3975052"/>
            <a:ext cx="1948236" cy="47244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05733" y="4076762"/>
            <a:ext cx="373963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>
                <a:solidFill>
                  <a:srgbClr val="050707"/>
                </a:solidFill>
                <a:latin typeface="Libre Franklin Light Bold"/>
              </a:rPr>
              <a:t>Tijd nemen om koffie te drinken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08627" flipV="1">
            <a:off x="3391849" y="5637762"/>
            <a:ext cx="1948236" cy="47244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3642" y="5953187"/>
            <a:ext cx="325489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none" spc="30">
                <a:solidFill>
                  <a:srgbClr val="050707"/>
                </a:solidFill>
                <a:latin typeface="Libre Franklin Light Bold"/>
              </a:rPr>
              <a:t>Elke dag even buiten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445983" flipV="1">
            <a:off x="3978535" y="6593954"/>
            <a:ext cx="1948236" cy="47244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805733" y="7708635"/>
            <a:ext cx="39045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 spc="30">
                <a:solidFill>
                  <a:srgbClr val="050707"/>
                </a:solidFill>
                <a:latin typeface="Libre Franklin Light Bold"/>
              </a:rPr>
              <a:t>Elke dag 5 blz. lezen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 l="26812" r="51063"/>
          <a:stretch>
            <a:fillRect/>
          </a:stretch>
        </p:blipFill>
        <p:spPr>
          <a:xfrm rot="-10800000">
            <a:off x="6185026" y="8461110"/>
            <a:ext cx="1436638" cy="4301935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701729" y="9789070"/>
            <a:ext cx="2668853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484" t="36923" r="48595"/>
          <a:stretch>
            <a:fillRect/>
          </a:stretch>
        </p:blipFill>
        <p:spPr>
          <a:xfrm>
            <a:off x="9787360" y="4653525"/>
            <a:ext cx="3813146" cy="50918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44782" y="3403236"/>
            <a:ext cx="2270134" cy="10584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6812" r="51063"/>
          <a:stretch>
            <a:fillRect/>
          </a:stretch>
        </p:blipFill>
        <p:spPr>
          <a:xfrm rot="-10800000">
            <a:off x="9950664" y="6853996"/>
            <a:ext cx="2388741" cy="71529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84637" y="1255660"/>
            <a:ext cx="1571872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u="none" spc="72">
                <a:solidFill>
                  <a:srgbClr val="050707"/>
                </a:solidFill>
                <a:latin typeface="Poppins Medium Bold"/>
              </a:rPr>
              <a:t>Mijn persoonlijke voorbeelden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92674" y="3675150"/>
            <a:ext cx="7400098" cy="492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Koffie drinken met de Flair 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Schilderen met de kinderen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Spullen in huis een vaste plaats geven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Korte wandeling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's Avonds het aanrecht in de keuken leeg maken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Propere auto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Schommelen met mijn zoontje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Radio uit in de auto en ademen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Podcast luisteren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In de moestuin met onze pleegdochter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Moment met Wouter inplannen 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Braindump voor het slapen gaan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"/>
              </a:rPr>
              <a:t>Boek lezen ipv TV kijken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0">
                <a:solidFill>
                  <a:srgbClr val="050707"/>
                </a:solidFill>
                <a:latin typeface="Poppins Light Bold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33031" flipH="1" flipV="1">
            <a:off x="8387935" y="4310399"/>
            <a:ext cx="1948236" cy="4724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910" flipH="1" flipV="1">
            <a:off x="8816207" y="5655913"/>
            <a:ext cx="1948236" cy="4724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96238" y="3983484"/>
            <a:ext cx="5007831" cy="34804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24115" flipH="1">
            <a:off x="8441708" y="6963385"/>
            <a:ext cx="1948236" cy="47244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10032" y="895350"/>
            <a:ext cx="12267937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u="none" spc="72">
                <a:solidFill>
                  <a:srgbClr val="050707"/>
                </a:solidFill>
                <a:latin typeface="Poppins Medium Bold"/>
              </a:rPr>
              <a:t>Planning, organiseren, minimalisme,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8682" y="3717948"/>
            <a:ext cx="61094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>
                <a:solidFill>
                  <a:srgbClr val="050707"/>
                </a:solidFill>
                <a:latin typeface="Poppins Light Bold"/>
              </a:rPr>
              <a:t>Notitieboekje, Trello app (opschrijven = uit je hoofd)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20571" y="5825461"/>
            <a:ext cx="726742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>
                <a:solidFill>
                  <a:srgbClr val="050707"/>
                </a:solidFill>
                <a:latin typeface="Poppins Light Bold"/>
              </a:rPr>
              <a:t>Week overlopen op vaste dag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3302" y="7169726"/>
            <a:ext cx="648808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>
                <a:solidFill>
                  <a:srgbClr val="050707"/>
                </a:solidFill>
                <a:latin typeface="Poppins Light Bold"/>
              </a:rPr>
              <a:t>Minimalistisch wonen/leven = minder opruimen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287101" y="3325178"/>
            <a:ext cx="6315352" cy="631532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6107" r="-389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6404" y="1060907"/>
            <a:ext cx="15955192" cy="122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79"/>
              </a:lnSpc>
              <a:spcBef>
                <a:spcPct val="0"/>
              </a:spcBef>
            </a:pPr>
            <a:r>
              <a:rPr lang="en-US" sz="7199" u="none" spc="71">
                <a:solidFill>
                  <a:srgbClr val="050707"/>
                </a:solidFill>
                <a:latin typeface="Poppins Medium Bold"/>
              </a:rPr>
              <a:t>Stop met multitasken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21442"/>
            <a:ext cx="8628759" cy="779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endParaRPr dirty="0"/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Ons </a:t>
            </a:r>
            <a:r>
              <a:rPr lang="en-US" sz="3200" dirty="0" err="1">
                <a:solidFill>
                  <a:srgbClr val="191919"/>
                </a:solidFill>
                <a:latin typeface="Libre Franklin Light Bold"/>
              </a:rPr>
              <a:t>brein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Libre Franklin Light Bold"/>
              </a:rPr>
              <a:t>kan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Libre Franklin Light Bold"/>
              </a:rPr>
              <a:t>dit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Libre Franklin Light Bold"/>
              </a:rPr>
              <a:t>eigenlijk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Libre Franklin Light Bold"/>
              </a:rPr>
              <a:t>niet</a:t>
            </a:r>
            <a:endParaRPr lang="en-US" sz="3200" dirty="0">
              <a:solidFill>
                <a:srgbClr val="191919"/>
              </a:solidFill>
              <a:latin typeface="Libre Franklin Light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Eerst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 de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afwas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, dan de was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insteken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, dan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douchen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, ...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Wees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meer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 in het moment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'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Batch' taken </a:t>
            </a:r>
            <a:r>
              <a:rPr lang="en-US" sz="3200" dirty="0" err="1">
                <a:solidFill>
                  <a:srgbClr val="191919"/>
                </a:solidFill>
                <a:latin typeface="Libre Franklin Light Bold"/>
              </a:rPr>
              <a:t>samen</a:t>
            </a:r>
            <a:r>
              <a:rPr lang="en-US" sz="3200" dirty="0">
                <a:solidFill>
                  <a:srgbClr val="191919"/>
                </a:solidFill>
                <a:latin typeface="Libre Franklin Light Bold"/>
              </a:rPr>
              <a:t> 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=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meerdere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soortgelijke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 of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zelfde</a:t>
            </a:r>
            <a:r>
              <a:rPr lang="en-US" sz="3200" dirty="0">
                <a:solidFill>
                  <a:srgbClr val="191919"/>
                </a:solidFill>
                <a:latin typeface="Libre Franklin Light"/>
              </a:rPr>
              <a:t> taken achter </a:t>
            </a:r>
            <a:r>
              <a:rPr lang="en-US" sz="3200" dirty="0" err="1">
                <a:solidFill>
                  <a:srgbClr val="191919"/>
                </a:solidFill>
                <a:latin typeface="Libre Franklin Light"/>
              </a:rPr>
              <a:t>elkaar</a:t>
            </a:r>
            <a:endParaRPr lang="en-US" sz="3200" dirty="0">
              <a:solidFill>
                <a:srgbClr val="191919"/>
              </a:solidFill>
              <a:latin typeface="Libre Franklin Light"/>
            </a:endParaRPr>
          </a:p>
          <a:p>
            <a:pPr marL="1079509" lvl="2" indent="-359836">
              <a:lnSpc>
                <a:spcPts val="3500"/>
              </a:lnSpc>
              <a:buFont typeface="Arial"/>
              <a:buChar char="⚬"/>
            </a:pP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facturen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op 1 moment</a:t>
            </a:r>
          </a:p>
          <a:p>
            <a:pPr marL="1079509" lvl="2" indent="-359836">
              <a:lnSpc>
                <a:spcPts val="3500"/>
              </a:lnSpc>
              <a:buFont typeface="Arial"/>
              <a:buChar char="⚬"/>
            </a:pP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alle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kinderen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tegelijkertijd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naar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de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kapper</a:t>
            </a:r>
            <a:endParaRPr lang="en-US" sz="2500" dirty="0">
              <a:solidFill>
                <a:srgbClr val="191919"/>
              </a:solidFill>
              <a:latin typeface="Libre Franklin Light"/>
            </a:endParaRPr>
          </a:p>
          <a:p>
            <a:pPr marL="1079509" lvl="2" indent="-359836">
              <a:lnSpc>
                <a:spcPts val="3500"/>
              </a:lnSpc>
              <a:buFont typeface="Arial"/>
              <a:buChar char="⚬"/>
            </a:pP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verschillende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telefoontjes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na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elkaar</a:t>
            </a:r>
            <a:endParaRPr lang="en-US" sz="2500" dirty="0">
              <a:solidFill>
                <a:srgbClr val="191919"/>
              </a:solidFill>
              <a:latin typeface="Libre Franklin Light"/>
            </a:endParaRPr>
          </a:p>
          <a:p>
            <a:pPr marL="1079509" lvl="2" indent="-359836">
              <a:lnSpc>
                <a:spcPts val="3500"/>
              </a:lnSpc>
              <a:buFont typeface="Arial"/>
              <a:buChar char="⚬"/>
            </a:pP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grote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porties</a:t>
            </a: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 </a:t>
            </a:r>
            <a:r>
              <a:rPr lang="en-US" sz="2500" dirty="0" err="1">
                <a:solidFill>
                  <a:srgbClr val="191919"/>
                </a:solidFill>
                <a:latin typeface="Libre Franklin Light"/>
              </a:rPr>
              <a:t>koken</a:t>
            </a:r>
            <a:endParaRPr lang="en-US" sz="2500" dirty="0">
              <a:solidFill>
                <a:srgbClr val="191919"/>
              </a:solidFill>
              <a:latin typeface="Libre Franklin Light"/>
            </a:endParaRPr>
          </a:p>
          <a:p>
            <a:pPr marL="1079509" lvl="2" indent="-359836">
              <a:lnSpc>
                <a:spcPts val="3500"/>
              </a:lnSpc>
              <a:buFont typeface="Arial"/>
              <a:buChar char="⚬"/>
            </a:pPr>
            <a:r>
              <a:rPr lang="en-US" sz="2500" dirty="0">
                <a:solidFill>
                  <a:srgbClr val="191919"/>
                </a:solidFill>
                <a:latin typeface="Libre Franklin Light"/>
              </a:rPr>
              <a:t>...</a:t>
            </a:r>
          </a:p>
          <a:p>
            <a:pPr>
              <a:lnSpc>
                <a:spcPts val="4480"/>
              </a:lnSpc>
            </a:pPr>
            <a:endParaRPr lang="en-US" sz="2500" dirty="0">
              <a:solidFill>
                <a:srgbClr val="191919"/>
              </a:solidFill>
              <a:latin typeface="Libre Franklin Light"/>
            </a:endParaRPr>
          </a:p>
          <a:p>
            <a:pPr>
              <a:lnSpc>
                <a:spcPts val="4480"/>
              </a:lnSpc>
            </a:pPr>
            <a:endParaRPr lang="en-US" sz="2500" dirty="0">
              <a:solidFill>
                <a:srgbClr val="191919"/>
              </a:solidFill>
              <a:latin typeface="Libre Franklin Light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en-US" sz="2500" dirty="0">
              <a:solidFill>
                <a:srgbClr val="191919"/>
              </a:solidFill>
              <a:latin typeface="Libre Franklin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22265" y="4412307"/>
            <a:ext cx="13737035" cy="3132210"/>
            <a:chOff x="0" y="0"/>
            <a:chExt cx="18316046" cy="417628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8316046" cy="274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r>
                <a:rPr lang="en-US" sz="6800">
                  <a:solidFill>
                    <a:srgbClr val="FFFFFF"/>
                  </a:solidFill>
                  <a:latin typeface="Poppins Medium"/>
                </a:rPr>
                <a:t>Hoe in verbinding blijven met je kind als je hoofd vol zit?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980568" y="3422852"/>
              <a:ext cx="14354910" cy="753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Poppins Light Bold"/>
                </a:rPr>
                <a:t>DEEL 4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9734">
            <a:off x="-2038027" y="-1442064"/>
            <a:ext cx="5602394" cy="10552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7884" y="401709"/>
            <a:ext cx="3790125" cy="26737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504265">
            <a:off x="5937168" y="844276"/>
            <a:ext cx="2103107" cy="167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</a:pPr>
            <a:r>
              <a:rPr lang="en-US" sz="2371" spc="189">
                <a:solidFill>
                  <a:srgbClr val="2E4494"/>
                </a:solidFill>
                <a:latin typeface="Lazydog"/>
              </a:rPr>
              <a:t>"Ik wil eigenlijk gewoon liggen..."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02208">
            <a:off x="15177801" y="2983920"/>
            <a:ext cx="3124513" cy="170048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3" name="TextBox 3"/>
          <p:cNvSpPr txBox="1"/>
          <p:nvPr/>
        </p:nvSpPr>
        <p:spPr>
          <a:xfrm>
            <a:off x="3397077" y="1334780"/>
            <a:ext cx="12267937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u="none" spc="72">
                <a:solidFill>
                  <a:srgbClr val="050707"/>
                </a:solidFill>
                <a:latin typeface="Poppins Medium Bold"/>
              </a:rPr>
              <a:t>In verbinding met je kind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77920" y="9789070"/>
            <a:ext cx="259266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09478" y="4633913"/>
            <a:ext cx="3739631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50">
                <a:solidFill>
                  <a:srgbClr val="050707"/>
                </a:solidFill>
                <a:latin typeface="Poppins Light Bold"/>
              </a:rPr>
              <a:t>Altijd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27697" y="4633913"/>
            <a:ext cx="3739631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50">
                <a:solidFill>
                  <a:srgbClr val="050707"/>
                </a:solidFill>
                <a:latin typeface="Poppins Light Bold"/>
              </a:rPr>
              <a:t>Bij grote emoties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1706" flipH="1">
            <a:off x="3481456" y="5075482"/>
            <a:ext cx="2423379" cy="17095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81324">
            <a:off x="3757117" y="5501214"/>
            <a:ext cx="522207" cy="758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403736">
            <a:off x="3960817" y="6116825"/>
            <a:ext cx="1453489" cy="63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5"/>
              </a:lnSpc>
            </a:pPr>
            <a:r>
              <a:rPr lang="en-US" sz="1339">
                <a:solidFill>
                  <a:srgbClr val="191919"/>
                </a:solidFill>
                <a:latin typeface="Libre Franklin Light Bold"/>
              </a:rPr>
              <a:t>Maak bewust tijd voor verbinding</a:t>
            </a:r>
          </a:p>
          <a:p>
            <a:pPr algn="ctr">
              <a:lnSpc>
                <a:spcPts val="1268"/>
              </a:lnSpc>
              <a:spcBef>
                <a:spcPct val="0"/>
              </a:spcBef>
            </a:pPr>
            <a:endParaRPr lang="en-US" sz="1339">
              <a:solidFill>
                <a:srgbClr val="191919"/>
              </a:solidFill>
              <a:latin typeface="Libre Franklin Light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38811" flipH="1">
            <a:off x="3725473" y="3573762"/>
            <a:ext cx="2226565" cy="157074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1376781">
            <a:off x="3711353" y="4371541"/>
            <a:ext cx="1659104" cy="229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"/>
              </a:lnSpc>
              <a:spcBef>
                <a:spcPct val="0"/>
              </a:spcBef>
            </a:pPr>
            <a:r>
              <a:rPr lang="en-US" sz="1324">
                <a:solidFill>
                  <a:srgbClr val="191919"/>
                </a:solidFill>
                <a:latin typeface="Libre Franklin Light Bold"/>
              </a:rPr>
              <a:t>Lichaamscontact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78134">
            <a:off x="4233904" y="3443608"/>
            <a:ext cx="328422" cy="7819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15850" flipV="1">
            <a:off x="5074736" y="6222189"/>
            <a:ext cx="2432825" cy="17162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58367">
            <a:off x="5501196" y="6664708"/>
            <a:ext cx="593576" cy="8793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1348464">
            <a:off x="5377614" y="7388404"/>
            <a:ext cx="1812797" cy="44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191919"/>
                </a:solidFill>
                <a:latin typeface="Libre Franklin Light Bold"/>
              </a:rPr>
              <a:t>Sensorisch spel</a:t>
            </a:r>
          </a:p>
          <a:p>
            <a:pPr algn="ctr">
              <a:lnSpc>
                <a:spcPts val="1471"/>
              </a:lnSpc>
              <a:spcBef>
                <a:spcPct val="0"/>
              </a:spcBef>
            </a:pPr>
            <a:endParaRPr lang="en-US" sz="1446">
              <a:solidFill>
                <a:srgbClr val="191919"/>
              </a:solidFill>
              <a:latin typeface="Libre Franklin Light Bol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6208" flipH="1">
            <a:off x="10291434" y="3665669"/>
            <a:ext cx="2363929" cy="16676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758548">
            <a:off x="10523418" y="3936984"/>
            <a:ext cx="629999" cy="8093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-1403736">
            <a:off x="10262691" y="4578385"/>
            <a:ext cx="2265783" cy="266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1"/>
              </a:lnSpc>
              <a:spcBef>
                <a:spcPct val="0"/>
              </a:spcBef>
            </a:pPr>
            <a:r>
              <a:rPr lang="en-US" sz="1508">
                <a:solidFill>
                  <a:srgbClr val="191919"/>
                </a:solidFill>
                <a:latin typeface="Libre Franklin Light Bold"/>
              </a:rPr>
              <a:t>Co-regulatie</a:t>
            </a:r>
          </a:p>
        </p:txBody>
      </p:sp>
      <p:grpSp>
        <p:nvGrpSpPr>
          <p:cNvPr id="19" name="Group 19"/>
          <p:cNvGrpSpPr/>
          <p:nvPr/>
        </p:nvGrpSpPr>
        <p:grpSpPr>
          <a:xfrm rot="3473773">
            <a:off x="10172717" y="5999694"/>
            <a:ext cx="936230" cy="711148"/>
            <a:chOff x="0" y="0"/>
            <a:chExt cx="1248307" cy="94819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99133" flipH="1">
              <a:off x="43540" y="64502"/>
              <a:ext cx="1161228" cy="819193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 rot="37103">
              <a:off x="78199" y="510717"/>
              <a:ext cx="865278" cy="1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5"/>
                </a:lnSpc>
                <a:spcBef>
                  <a:spcPct val="0"/>
                </a:spcBef>
              </a:pPr>
              <a:r>
                <a:rPr lang="en-US" sz="517">
                  <a:solidFill>
                    <a:srgbClr val="191919"/>
                  </a:solidFill>
                  <a:latin typeface="Libre Franklin Light Bold"/>
                </a:rPr>
                <a:t>Lichaamscontact</a:t>
              </a:r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61544">
              <a:off x="214886" y="74321"/>
              <a:ext cx="171283" cy="40781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4386" flipH="1">
            <a:off x="10108264" y="5322444"/>
            <a:ext cx="2405856" cy="169722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4710">
            <a:off x="10589418" y="5533896"/>
            <a:ext cx="541499" cy="80222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 rot="659577">
            <a:off x="10050486" y="6426490"/>
            <a:ext cx="1792701" cy="41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"/>
              </a:lnSpc>
            </a:pPr>
            <a:r>
              <a:rPr lang="en-US" sz="1230">
                <a:solidFill>
                  <a:srgbClr val="191919"/>
                </a:solidFill>
                <a:latin typeface="Libre Franklin Light Bold"/>
              </a:rPr>
              <a:t>In verbinding </a:t>
            </a:r>
          </a:p>
          <a:p>
            <a:pPr algn="ctr">
              <a:lnSpc>
                <a:spcPts val="1723"/>
              </a:lnSpc>
              <a:spcBef>
                <a:spcPct val="0"/>
              </a:spcBef>
            </a:pPr>
            <a:r>
              <a:rPr lang="en-US" sz="1230">
                <a:solidFill>
                  <a:srgbClr val="191919"/>
                </a:solidFill>
                <a:latin typeface="Libre Franklin Light Bold"/>
              </a:rPr>
              <a:t>met woorden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748" b="50089"/>
          <a:stretch>
            <a:fillRect/>
          </a:stretch>
        </p:blipFill>
        <p:spPr>
          <a:xfrm>
            <a:off x="-170638" y="-190500"/>
            <a:ext cx="18630088" cy="56344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41706" flipH="1">
            <a:off x="310293" y="1485488"/>
            <a:ext cx="6150726" cy="43390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502384">
            <a:off x="1041473" y="2574965"/>
            <a:ext cx="907243" cy="21601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1403736">
            <a:off x="763819" y="4218899"/>
            <a:ext cx="4583157" cy="63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1"/>
              </a:lnSpc>
              <a:spcBef>
                <a:spcPct val="0"/>
              </a:spcBef>
            </a:pPr>
            <a:r>
              <a:rPr lang="en-US" sz="3658">
                <a:solidFill>
                  <a:srgbClr val="191919"/>
                </a:solidFill>
                <a:latin typeface="Libre Franklin Light Bold"/>
              </a:rPr>
              <a:t>Lichaamscontact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6962" y="6376001"/>
            <a:ext cx="8495148" cy="340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zelf zakken in je raam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hechtingsbevorderend: aanraking is essentieel voor de </a:t>
            </a:r>
            <a:r>
              <a:rPr lang="en-US" sz="3199">
                <a:solidFill>
                  <a:srgbClr val="000000"/>
                </a:solidFill>
                <a:latin typeface="Poppins Light Bold"/>
              </a:rPr>
              <a:t>ontwikkeling van veilige hechting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productie van oxytocine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 verlaagt cortisol niveau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Poppi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92852" y="6376001"/>
            <a:ext cx="8495148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hoe?</a:t>
            </a:r>
          </a:p>
          <a:p>
            <a:pPr marL="1209039" lvl="2" indent="-403013">
              <a:lnSpc>
                <a:spcPts val="335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oppins Light Bold"/>
              </a:rPr>
              <a:t>wees in het moment</a:t>
            </a:r>
          </a:p>
          <a:p>
            <a:pPr marL="1209039" lvl="2" indent="-403013">
              <a:lnSpc>
                <a:spcPts val="335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oppins Light Bold"/>
              </a:rPr>
              <a:t>knuffelen</a:t>
            </a:r>
            <a:r>
              <a:rPr lang="en-US" sz="2799">
                <a:solidFill>
                  <a:srgbClr val="000000"/>
                </a:solidFill>
                <a:latin typeface="Poppins Light"/>
              </a:rPr>
              <a:t> in de zetel</a:t>
            </a:r>
          </a:p>
          <a:p>
            <a:pPr marL="1209039" lvl="2" indent="-403013">
              <a:lnSpc>
                <a:spcPts val="335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oppins Light"/>
              </a:rPr>
              <a:t>samen een </a:t>
            </a:r>
            <a:r>
              <a:rPr lang="en-US" sz="2799">
                <a:solidFill>
                  <a:srgbClr val="000000"/>
                </a:solidFill>
                <a:latin typeface="Poppins Light Bold"/>
              </a:rPr>
              <a:t>boekje lezen naast elkaar</a:t>
            </a:r>
          </a:p>
          <a:p>
            <a:pPr marL="1209039" lvl="2" indent="-403013">
              <a:lnSpc>
                <a:spcPts val="335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oppins Light"/>
              </a:rPr>
              <a:t>h</a:t>
            </a:r>
            <a:r>
              <a:rPr lang="en-US" sz="2799">
                <a:solidFill>
                  <a:srgbClr val="000000"/>
                </a:solidFill>
                <a:latin typeface="Poppins Light Bold"/>
              </a:rPr>
              <a:t>ansje pansje</a:t>
            </a:r>
            <a:r>
              <a:rPr lang="en-US" sz="2799">
                <a:solidFill>
                  <a:srgbClr val="000000"/>
                </a:solidFill>
                <a:latin typeface="Poppins Light"/>
              </a:rPr>
              <a:t> </a:t>
            </a:r>
            <a:r>
              <a:rPr lang="en-US" sz="2799">
                <a:solidFill>
                  <a:srgbClr val="000000"/>
                </a:solidFill>
                <a:latin typeface="Poppins Light Bold"/>
              </a:rPr>
              <a:t>kevertje</a:t>
            </a:r>
            <a:r>
              <a:rPr lang="en-US" sz="2799">
                <a:solidFill>
                  <a:srgbClr val="000000"/>
                </a:solidFill>
                <a:latin typeface="Poppins Light"/>
              </a:rPr>
              <a:t> op de rug</a:t>
            </a:r>
          </a:p>
          <a:p>
            <a:pPr marL="1209039" lvl="2" indent="-403013">
              <a:lnSpc>
                <a:spcPts val="335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oppins Light"/>
              </a:rPr>
              <a:t>een </a:t>
            </a:r>
            <a:r>
              <a:rPr lang="en-US" sz="2799">
                <a:solidFill>
                  <a:srgbClr val="000000"/>
                </a:solidFill>
                <a:latin typeface="Poppins Light Bold"/>
              </a:rPr>
              <a:t>pizza maken op de rug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8453" flipH="1">
            <a:off x="-356522" y="5867148"/>
            <a:ext cx="4813150" cy="48932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050053" y="6836548"/>
            <a:ext cx="2954419" cy="29544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75866" y="1028700"/>
            <a:ext cx="14373705" cy="2024255"/>
            <a:chOff x="0" y="0"/>
            <a:chExt cx="19164940" cy="2699007"/>
          </a:xfrm>
        </p:grpSpPr>
        <p:sp>
          <p:nvSpPr>
            <p:cNvPr id="5" name="TextBox 5"/>
            <p:cNvSpPr txBox="1"/>
            <p:nvPr/>
          </p:nvSpPr>
          <p:spPr>
            <a:xfrm>
              <a:off x="5" y="-133350"/>
              <a:ext cx="19164934" cy="1601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166"/>
                </a:lnSpc>
              </a:pPr>
              <a:r>
                <a:rPr lang="en-US" sz="7261">
                  <a:solidFill>
                    <a:srgbClr val="050707"/>
                  </a:solidFill>
                  <a:latin typeface="Poppins Medium Bold Italics"/>
                </a:rPr>
                <a:t>Overzicht van de vorming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59616"/>
              <a:ext cx="19164940" cy="83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40"/>
                </a:lnSpc>
              </a:pPr>
              <a:r>
                <a:rPr lang="en-US" sz="4200" spc="420">
                  <a:solidFill>
                    <a:srgbClr val="196E63"/>
                  </a:solidFill>
                  <a:latin typeface="Poppins Bold Italics"/>
                </a:rPr>
                <a:t>ZUURSTOF VOOR OUDERS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17231" y="5904171"/>
            <a:ext cx="12568337" cy="335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97"/>
              </a:lnSpc>
            </a:pPr>
            <a:endParaRPr/>
          </a:p>
          <a:p>
            <a:pPr algn="just">
              <a:lnSpc>
                <a:spcPts val="4597"/>
              </a:lnSpc>
            </a:pPr>
            <a:endParaRPr/>
          </a:p>
          <a:p>
            <a:pPr algn="just">
              <a:lnSpc>
                <a:spcPts val="4447"/>
              </a:lnSpc>
            </a:pPr>
            <a:r>
              <a:rPr lang="en-US" sz="2965" spc="29">
                <a:solidFill>
                  <a:srgbClr val="050707"/>
                </a:solidFill>
                <a:latin typeface="Poppins Light Bold"/>
              </a:rPr>
              <a:t>Deel 1: </a:t>
            </a:r>
            <a:r>
              <a:rPr lang="en-US" sz="2965" spc="29">
                <a:solidFill>
                  <a:srgbClr val="050707"/>
                </a:solidFill>
                <a:latin typeface="Poppins Light"/>
              </a:rPr>
              <a:t>Goed zorgen voor jezelf</a:t>
            </a:r>
          </a:p>
          <a:p>
            <a:pPr algn="just">
              <a:lnSpc>
                <a:spcPts val="4447"/>
              </a:lnSpc>
            </a:pPr>
            <a:r>
              <a:rPr lang="en-US" sz="2965" spc="29">
                <a:solidFill>
                  <a:srgbClr val="050707"/>
                </a:solidFill>
                <a:latin typeface="Poppins Light Bold"/>
              </a:rPr>
              <a:t>Deel 2: </a:t>
            </a:r>
            <a:r>
              <a:rPr lang="en-US" sz="2965" spc="29">
                <a:solidFill>
                  <a:srgbClr val="050707"/>
                </a:solidFill>
                <a:latin typeface="Poppins Light"/>
              </a:rPr>
              <a:t>Help, mijn krokodil wordt wakker!</a:t>
            </a:r>
          </a:p>
          <a:p>
            <a:pPr algn="just">
              <a:lnSpc>
                <a:spcPts val="4447"/>
              </a:lnSpc>
            </a:pPr>
            <a:r>
              <a:rPr lang="en-US" sz="2965" spc="29">
                <a:solidFill>
                  <a:srgbClr val="050707"/>
                </a:solidFill>
                <a:latin typeface="Poppins Light Bold"/>
              </a:rPr>
              <a:t>Deel 3:</a:t>
            </a:r>
            <a:r>
              <a:rPr lang="en-US" sz="2965" spc="29">
                <a:solidFill>
                  <a:srgbClr val="050707"/>
                </a:solidFill>
                <a:latin typeface="Poppins Light"/>
              </a:rPr>
              <a:t> Zakken in je raam</a:t>
            </a:r>
          </a:p>
          <a:p>
            <a:pPr algn="just">
              <a:lnSpc>
                <a:spcPts val="4297"/>
              </a:lnSpc>
            </a:pPr>
            <a:r>
              <a:rPr lang="en-US" sz="2865" spc="28">
                <a:solidFill>
                  <a:srgbClr val="050707"/>
                </a:solidFill>
                <a:latin typeface="Poppins Light Bold"/>
              </a:rPr>
              <a:t>Deel 4:</a:t>
            </a:r>
            <a:r>
              <a:rPr lang="en-US" sz="2865" spc="28">
                <a:solidFill>
                  <a:srgbClr val="050707"/>
                </a:solidFill>
                <a:latin typeface="Poppins Light"/>
              </a:rPr>
              <a:t> Hoe in verbinding blijven met je kind als je hoofd vol zit?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011" b="36636"/>
          <a:stretch>
            <a:fillRect/>
          </a:stretch>
        </p:blipFill>
        <p:spPr>
          <a:xfrm>
            <a:off x="-170638" y="-190500"/>
            <a:ext cx="18630088" cy="56344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41706" flipH="1">
            <a:off x="310293" y="1485488"/>
            <a:ext cx="6150726" cy="43390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481324">
            <a:off x="1034120" y="2506183"/>
            <a:ext cx="1325401" cy="192498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1403736">
            <a:off x="1264224" y="4074271"/>
            <a:ext cx="3689070" cy="159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91919"/>
                </a:solidFill>
                <a:latin typeface="Libre Franklin Light Bold"/>
              </a:rPr>
              <a:t>Maak bewust tijd voor verbinding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endParaRPr lang="en-US" sz="3399">
              <a:solidFill>
                <a:srgbClr val="191919"/>
              </a:solidFill>
              <a:latin typeface="Libre Franklin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6962" y="6376001"/>
            <a:ext cx="8522078" cy="486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zelf zakken in je raam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plan bewust momenten in</a:t>
            </a:r>
          </a:p>
          <a:p>
            <a:pPr marL="1381755" lvl="2" indent="-460585">
              <a:lnSpc>
                <a:spcPts val="3839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rituelen</a:t>
            </a:r>
          </a:p>
          <a:p>
            <a:pPr marL="2072632" lvl="3" indent="-518158">
              <a:lnSpc>
                <a:spcPts val="3839"/>
              </a:lnSpc>
              <a:buFont typeface="Arial"/>
              <a:buChar char="￭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Bv. na school 15 min</a:t>
            </a:r>
          </a:p>
          <a:p>
            <a:pPr marL="2072632" lvl="3" indent="-518158">
              <a:lnSpc>
                <a:spcPts val="3839"/>
              </a:lnSpc>
              <a:buFont typeface="Arial"/>
              <a:buChar char="￭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Bv. bij het slapen leggen</a:t>
            </a:r>
          </a:p>
          <a:p>
            <a:pPr marL="1381755" lvl="2" indent="-460585">
              <a:lnSpc>
                <a:spcPts val="3839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gebruik eventueel een timer of     de klok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Poppins Light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Poppins Light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Poppi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7909" y="6326201"/>
            <a:ext cx="8522078" cy="389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plan kleine activiteitjes in die je zelf leuk vindt</a:t>
            </a:r>
          </a:p>
          <a:p>
            <a:pPr marL="1381755" lvl="2" indent="-460585">
              <a:lnSpc>
                <a:spcPts val="3839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knutselen, samen werken in de moestuin, koekjes bakken (uit een pak telt ook), ...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leg je </a:t>
            </a:r>
            <a:r>
              <a:rPr lang="en-US" sz="3199">
                <a:solidFill>
                  <a:srgbClr val="000000"/>
                </a:solidFill>
                <a:latin typeface="Poppins Light Bold"/>
              </a:rPr>
              <a:t>lat laag</a:t>
            </a:r>
          </a:p>
          <a:p>
            <a:pPr marL="1381755" lvl="2" indent="-460585">
              <a:lnSpc>
                <a:spcPts val="3839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negeer de Instagram beelden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12909" y="4416550"/>
            <a:ext cx="5246391" cy="524637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1028700"/>
            <a:ext cx="17006944" cy="1084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050707"/>
                </a:solidFill>
                <a:latin typeface="Poppins Medium"/>
              </a:rPr>
              <a:t>Horizontaal spelen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50099" flipV="1">
            <a:off x="10548819" y="4539743"/>
            <a:ext cx="2758856" cy="669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5476"/>
          <a:stretch>
            <a:fillRect/>
          </a:stretch>
        </p:blipFill>
        <p:spPr>
          <a:xfrm>
            <a:off x="-387045" y="5230811"/>
            <a:ext cx="7818697" cy="484303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80060" y="4855913"/>
            <a:ext cx="4648187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endParaRPr/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 Bold"/>
              </a:rPr>
              <a:t>gezichtmasker</a:t>
            </a:r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 Bold"/>
              </a:rPr>
              <a:t>opladen</a:t>
            </a:r>
            <a:r>
              <a:rPr lang="en-US" sz="2400">
                <a:solidFill>
                  <a:srgbClr val="000000"/>
                </a:solidFill>
                <a:latin typeface="Poppins Light"/>
              </a:rPr>
              <a:t> in de zon</a:t>
            </a:r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"/>
              </a:rPr>
              <a:t>jij bent de </a:t>
            </a:r>
            <a:r>
              <a:rPr lang="en-US" sz="2400">
                <a:solidFill>
                  <a:srgbClr val="000000"/>
                </a:solidFill>
                <a:latin typeface="Poppins Light Bold"/>
              </a:rPr>
              <a:t>racebaan</a:t>
            </a:r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 Bold"/>
              </a:rPr>
              <a:t>wat ligt er op mijn rug? </a:t>
            </a:r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 Bold"/>
              </a:rPr>
              <a:t>'Het geluid'</a:t>
            </a:r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 Bold"/>
              </a:rPr>
              <a:t>dokter bibber </a:t>
            </a:r>
          </a:p>
          <a:p>
            <a:pPr marL="1036323" lvl="2" indent="-345441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Poppins Light Bold"/>
              </a:rPr>
              <a:t>pigmentvlekjes </a:t>
            </a:r>
            <a:r>
              <a:rPr lang="en-US" sz="2400">
                <a:solidFill>
                  <a:srgbClr val="000000"/>
                </a:solidFill>
                <a:latin typeface="Poppins Light"/>
              </a:rPr>
              <a:t>op je rug verbinden</a:t>
            </a:r>
            <a:r>
              <a:rPr lang="en-US" sz="2400">
                <a:solidFill>
                  <a:srgbClr val="000000"/>
                </a:solidFill>
                <a:latin typeface="Poppins Light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9427" y="2992436"/>
            <a:ext cx="8287444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in verbinding met weinig moeite</a:t>
            </a:r>
          </a:p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vrij spel voor kinderen in jouw nabijheid</a:t>
            </a:r>
            <a:r>
              <a:rPr lang="en-US" sz="2999">
                <a:solidFill>
                  <a:srgbClr val="000000"/>
                </a:solidFill>
                <a:latin typeface="Poppins Light"/>
              </a:rPr>
              <a:t>(je hoeft niet altijd mee te spelen)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000000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96785" y="7183234"/>
            <a:ext cx="3258868" cy="329285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94179" y="6417716"/>
            <a:ext cx="8269859" cy="4743491"/>
            <a:chOff x="0" y="0"/>
            <a:chExt cx="7981950" cy="4578350"/>
          </a:xfrm>
        </p:grpSpPr>
        <p:sp>
          <p:nvSpPr>
            <p:cNvPr id="5" name="Freeform 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FE2D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E6C3B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C3B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5630" r="-563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028700"/>
            <a:ext cx="17006944" cy="1084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050707"/>
                </a:solidFill>
                <a:latin typeface="Poppins Medium"/>
              </a:rPr>
              <a:t>Creatief verbinding maken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369716"/>
            <a:ext cx="8287444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App: 'slaapkoppie' of 'petit bambou'</a:t>
            </a:r>
          </a:p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zelf verhaal verzinnen via ChatGPT</a:t>
            </a:r>
          </a:p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"/>
              </a:rPr>
              <a:t>samen tot rust komen </a:t>
            </a:r>
          </a:p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alternatief voor </a:t>
            </a:r>
            <a:r>
              <a:rPr lang="en-US" sz="2999">
                <a:solidFill>
                  <a:srgbClr val="000000"/>
                </a:solidFill>
                <a:latin typeface="Poppins Light"/>
              </a:rPr>
              <a:t>een verhaaltje lezen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3129" b="44894"/>
          <a:stretch>
            <a:fillRect/>
          </a:stretch>
        </p:blipFill>
        <p:spPr>
          <a:xfrm>
            <a:off x="0" y="0"/>
            <a:ext cx="18288000" cy="5443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4306" b="27932"/>
          <a:stretch>
            <a:fillRect/>
          </a:stretch>
        </p:blipFill>
        <p:spPr>
          <a:xfrm>
            <a:off x="0" y="-1664276"/>
            <a:ext cx="18459450" cy="7108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41706" flipH="1">
            <a:off x="310293" y="1485488"/>
            <a:ext cx="6150726" cy="433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369903">
            <a:off x="898446" y="2391830"/>
            <a:ext cx="1500694" cy="22232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403736">
            <a:off x="859003" y="4126110"/>
            <a:ext cx="4583157" cy="111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1"/>
              </a:lnSpc>
            </a:pPr>
            <a:r>
              <a:rPr lang="en-US" sz="3658">
                <a:solidFill>
                  <a:srgbClr val="191919"/>
                </a:solidFill>
                <a:latin typeface="Libre Franklin Light Bold"/>
              </a:rPr>
              <a:t>Sensorisch spel</a:t>
            </a:r>
          </a:p>
          <a:p>
            <a:pPr algn="ctr">
              <a:lnSpc>
                <a:spcPts val="3721"/>
              </a:lnSpc>
              <a:spcBef>
                <a:spcPct val="0"/>
              </a:spcBef>
            </a:pPr>
            <a:endParaRPr lang="en-US" sz="3658">
              <a:solidFill>
                <a:srgbClr val="191919"/>
              </a:solidFill>
              <a:latin typeface="Libre Franklin Ligh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6962" y="6376001"/>
            <a:ext cx="8495148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zelf zakken in je raam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materiaal zonder vaste vorm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 en dat een beroep doet op</a:t>
            </a:r>
            <a:r>
              <a:rPr lang="en-US" sz="3199">
                <a:solidFill>
                  <a:srgbClr val="000000"/>
                </a:solidFill>
                <a:latin typeface="Poppins Light Bold"/>
              </a:rPr>
              <a:t> de zintuigen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geen gericht doel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rechtstreeks naar krokodil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21402" y="6376001"/>
            <a:ext cx="8666598" cy="340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water, 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waterparels, slijm, gelatine...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aarde, verf, sneeuw, ijs,</a:t>
            </a:r>
            <a:r>
              <a:rPr lang="en-US" sz="3199">
                <a:solidFill>
                  <a:srgbClr val="000000"/>
                </a:solidFill>
                <a:latin typeface="Poppins Light Bold"/>
              </a:rPr>
              <a:t> scheerschuim...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(kinetisch) zand, 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klei, bloem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deegwaren, rijst, pasta, kikkererwten... 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(gekookt of ongekookt)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Crisp rolls 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(voor de kleintjes)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919" y="1163808"/>
            <a:ext cx="14474162" cy="7254197"/>
            <a:chOff x="0" y="0"/>
            <a:chExt cx="19298882" cy="967226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460" b="30783"/>
            <a:stretch>
              <a:fillRect/>
            </a:stretch>
          </p:blipFill>
          <p:spPr>
            <a:xfrm>
              <a:off x="0" y="0"/>
              <a:ext cx="12781255" cy="967226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952" r="5952"/>
            <a:stretch>
              <a:fillRect/>
            </a:stretch>
          </p:blipFill>
          <p:spPr>
            <a:xfrm>
              <a:off x="12908255" y="0"/>
              <a:ext cx="6390627" cy="9672263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6" name="TextBox 6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919" y="1163808"/>
            <a:ext cx="14474162" cy="7201385"/>
            <a:chOff x="0" y="0"/>
            <a:chExt cx="19298882" cy="960184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-16666" t="25123" r="-16666" b="25123"/>
            <a:stretch>
              <a:fillRect/>
            </a:stretch>
          </p:blipFill>
          <p:spPr>
            <a:xfrm>
              <a:off x="0" y="0"/>
              <a:ext cx="19298882" cy="9601847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5" name="TextBox 5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919" y="1163808"/>
            <a:ext cx="14474162" cy="7201385"/>
            <a:chOff x="0" y="0"/>
            <a:chExt cx="19298882" cy="960184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0547" r="30547"/>
            <a:stretch>
              <a:fillRect/>
            </a:stretch>
          </p:blipFill>
          <p:spPr>
            <a:xfrm>
              <a:off x="0" y="0"/>
              <a:ext cx="9585941" cy="960184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0547" r="30547"/>
            <a:stretch>
              <a:fillRect/>
            </a:stretch>
          </p:blipFill>
          <p:spPr>
            <a:xfrm>
              <a:off x="9712941" y="0"/>
              <a:ext cx="9585941" cy="960184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906919" y="1163808"/>
            <a:ext cx="14474162" cy="7201385"/>
            <a:chOff x="0" y="0"/>
            <a:chExt cx="19298882" cy="960184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3063" t="35721" r="7207" b="11894"/>
            <a:stretch>
              <a:fillRect/>
            </a:stretch>
          </p:blipFill>
          <p:spPr>
            <a:xfrm>
              <a:off x="0" y="0"/>
              <a:ext cx="9585941" cy="960184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2437" b="12437"/>
            <a:stretch>
              <a:fillRect/>
            </a:stretch>
          </p:blipFill>
          <p:spPr>
            <a:xfrm>
              <a:off x="9712941" y="0"/>
              <a:ext cx="9585941" cy="9601847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9" name="TextBox 9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919" y="1163808"/>
            <a:ext cx="14474162" cy="7201385"/>
            <a:chOff x="0" y="0"/>
            <a:chExt cx="19298882" cy="960184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684" b="12684"/>
            <a:stretch>
              <a:fillRect/>
            </a:stretch>
          </p:blipFill>
          <p:spPr>
            <a:xfrm>
              <a:off x="0" y="0"/>
              <a:ext cx="19298882" cy="9601847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5" name="TextBox 5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919" y="1163808"/>
            <a:ext cx="14474162" cy="7201385"/>
            <a:chOff x="0" y="0"/>
            <a:chExt cx="19298882" cy="960184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520" b="12520"/>
            <a:stretch>
              <a:fillRect/>
            </a:stretch>
          </p:blipFill>
          <p:spPr>
            <a:xfrm>
              <a:off x="0" y="0"/>
              <a:ext cx="19298882" cy="9601847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5" name="TextBox 5"/>
          <p:cNvSpPr txBox="1"/>
          <p:nvPr/>
        </p:nvSpPr>
        <p:spPr>
          <a:xfrm>
            <a:off x="7848600" y="9789070"/>
            <a:ext cx="25219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919" y="1163808"/>
            <a:ext cx="14474162" cy="7201385"/>
            <a:chOff x="0" y="0"/>
            <a:chExt cx="19298882" cy="960184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055" b="18055"/>
            <a:stretch>
              <a:fillRect/>
            </a:stretch>
          </p:blipFill>
          <p:spPr>
            <a:xfrm>
              <a:off x="0" y="0"/>
              <a:ext cx="19298882" cy="9601847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5400000">
            <a:off x="8697970" y="112543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5" name="TextBox 5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58963" y="2368132"/>
            <a:ext cx="5281901" cy="79188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20871" cy="2024255"/>
            <a:chOff x="0" y="0"/>
            <a:chExt cx="21627828" cy="2699007"/>
          </a:xfrm>
        </p:grpSpPr>
        <p:sp>
          <p:nvSpPr>
            <p:cNvPr id="4" name="TextBox 4"/>
            <p:cNvSpPr txBox="1"/>
            <p:nvPr/>
          </p:nvSpPr>
          <p:spPr>
            <a:xfrm>
              <a:off x="6" y="-133350"/>
              <a:ext cx="21627822" cy="1601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166"/>
                </a:lnSpc>
              </a:pPr>
              <a:r>
                <a:rPr lang="en-US" sz="7261">
                  <a:solidFill>
                    <a:srgbClr val="050707"/>
                  </a:solidFill>
                  <a:latin typeface="Poppins Medium Bold Italics"/>
                </a:rPr>
                <a:t>Op het einde van deze vorming...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59616"/>
              <a:ext cx="21627828" cy="83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40"/>
                </a:lnSpc>
              </a:pPr>
              <a:r>
                <a:rPr lang="en-US" sz="4200" spc="420">
                  <a:solidFill>
                    <a:srgbClr val="196E63"/>
                  </a:solidFill>
                  <a:latin typeface="Poppins Bold Italics"/>
                </a:rPr>
                <a:t>ZUURSTOF VOOR OUDERS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93032" y="6667500"/>
            <a:ext cx="13644013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0"/>
              </a:lnSpc>
            </a:pPr>
            <a:r>
              <a:rPr lang="en-US" sz="2500" spc="25">
                <a:solidFill>
                  <a:srgbClr val="050707"/>
                </a:solidFill>
                <a:latin typeface="Poppins Light"/>
              </a:rPr>
              <a:t>...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begrijp je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 waarom je soms heel erg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 boos 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kan worden</a:t>
            </a:r>
          </a:p>
          <a:p>
            <a:pPr algn="just">
              <a:lnSpc>
                <a:spcPts val="3750"/>
              </a:lnSpc>
            </a:pPr>
            <a:r>
              <a:rPr lang="en-US" sz="2500" spc="25">
                <a:solidFill>
                  <a:srgbClr val="050707"/>
                </a:solidFill>
                <a:latin typeface="Poppins Light"/>
              </a:rPr>
              <a:t>... zal je je wat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minder machteloos voelen tijdens huil- en driftbuien van je kind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 omdat je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enkele handvaten hebt</a:t>
            </a:r>
          </a:p>
          <a:p>
            <a:pPr algn="just">
              <a:lnSpc>
                <a:spcPts val="3750"/>
              </a:lnSpc>
            </a:pPr>
            <a:r>
              <a:rPr lang="en-US" sz="2500" spc="25">
                <a:solidFill>
                  <a:srgbClr val="050707"/>
                </a:solidFill>
                <a:latin typeface="Poppins Light"/>
              </a:rPr>
              <a:t>....weet je wat kan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helpen om meer rust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 te krijgen in je hoofd</a:t>
            </a:r>
          </a:p>
          <a:p>
            <a:pPr algn="just">
              <a:lnSpc>
                <a:spcPts val="3750"/>
              </a:lnSpc>
            </a:pPr>
            <a:r>
              <a:rPr lang="en-US" sz="2500" spc="25">
                <a:solidFill>
                  <a:srgbClr val="050707"/>
                </a:solidFill>
                <a:latin typeface="Poppins Light"/>
              </a:rPr>
              <a:t>...heb je </a:t>
            </a:r>
            <a:r>
              <a:rPr lang="en-US" sz="2500" spc="25">
                <a:solidFill>
                  <a:srgbClr val="050707"/>
                </a:solidFill>
                <a:latin typeface="Poppins Light Bold"/>
              </a:rPr>
              <a:t>5 manieren om toch in verbinding te blijven</a:t>
            </a:r>
            <a:r>
              <a:rPr lang="en-US" sz="2500" spc="25">
                <a:solidFill>
                  <a:srgbClr val="050707"/>
                </a:solidFill>
                <a:latin typeface="Poppins Light"/>
              </a:rPr>
              <a:t> met je kind als je hoofd te vol zit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317" b="27317"/>
          <a:stretch>
            <a:fillRect/>
          </a:stretch>
        </p:blipFill>
        <p:spPr>
          <a:xfrm>
            <a:off x="-170638" y="-190500"/>
            <a:ext cx="18630088" cy="56344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129" b="44894"/>
          <a:stretch>
            <a:fillRect/>
          </a:stretch>
        </p:blipFill>
        <p:spPr>
          <a:xfrm>
            <a:off x="0" y="0"/>
            <a:ext cx="18288000" cy="5443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6627" b="47701"/>
          <a:stretch>
            <a:fillRect/>
          </a:stretch>
        </p:blipFill>
        <p:spPr>
          <a:xfrm>
            <a:off x="-196989" y="-1535657"/>
            <a:ext cx="18459450" cy="7108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41706" flipH="1">
            <a:off x="310293" y="1485488"/>
            <a:ext cx="6150726" cy="43390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1403736">
            <a:off x="763819" y="4057505"/>
            <a:ext cx="4583157" cy="63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1"/>
              </a:lnSpc>
              <a:spcBef>
                <a:spcPct val="0"/>
              </a:spcBef>
            </a:pPr>
            <a:r>
              <a:rPr lang="en-US" sz="3658">
                <a:solidFill>
                  <a:srgbClr val="191919"/>
                </a:solidFill>
                <a:latin typeface="Libre Franklin Light Bold"/>
              </a:rPr>
              <a:t>Co-regulatie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6962" y="6376001"/>
            <a:ext cx="8287444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aanwezig zijn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 Bold"/>
              </a:rPr>
              <a:t>in verbinding met je lijf</a:t>
            </a:r>
          </a:p>
          <a:p>
            <a:pPr marL="690877" lvl="1" indent="-345439">
              <a:lnSpc>
                <a:spcPts val="383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Poppins Light"/>
              </a:rPr>
              <a:t>eerst je </a:t>
            </a:r>
            <a:r>
              <a:rPr lang="en-US" sz="3199">
                <a:solidFill>
                  <a:srgbClr val="000000"/>
                </a:solidFill>
                <a:latin typeface="Poppins Light Bold"/>
              </a:rPr>
              <a:t>eigen zenuwstelsel tot rust brengen (ademen),</a:t>
            </a:r>
            <a:r>
              <a:rPr lang="en-US" sz="3199">
                <a:solidFill>
                  <a:srgbClr val="000000"/>
                </a:solidFill>
                <a:latin typeface="Poppins Light"/>
              </a:rPr>
              <a:t> zo kan je een ander zenuwstelsel tot rust brengen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9725" y="6321970"/>
            <a:ext cx="8287444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je hoeft niets op te lossen</a:t>
            </a:r>
          </a:p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"/>
              </a:rPr>
              <a:t>d</a:t>
            </a:r>
            <a:r>
              <a:rPr lang="en-US" sz="2999">
                <a:solidFill>
                  <a:srgbClr val="000000"/>
                </a:solidFill>
                <a:latin typeface="Poppins Light Bold"/>
              </a:rPr>
              <a:t>e ruimte geven voor emoties               = holding space</a:t>
            </a:r>
          </a:p>
          <a:p>
            <a:pPr marL="647698" lvl="1" indent="-323849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 Light Bold"/>
              </a:rPr>
              <a:t>geef een knuffel of wees nabij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758548">
            <a:off x="627784" y="2425571"/>
            <a:ext cx="1639200" cy="21058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sp>
        <p:nvSpPr>
          <p:cNvPr id="3" name="TextBox 3"/>
          <p:cNvSpPr txBox="1"/>
          <p:nvPr/>
        </p:nvSpPr>
        <p:spPr>
          <a:xfrm>
            <a:off x="2783849" y="4109375"/>
            <a:ext cx="12720301" cy="316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en-US" sz="4767" spc="47">
                <a:solidFill>
                  <a:srgbClr val="050707"/>
                </a:solidFill>
                <a:latin typeface="Poppins Light Bold"/>
              </a:rPr>
              <a:t>It's not about having all the answers, </a:t>
            </a:r>
          </a:p>
          <a:p>
            <a:pPr algn="ctr">
              <a:lnSpc>
                <a:spcPts val="7151"/>
              </a:lnSpc>
            </a:pPr>
            <a:r>
              <a:rPr lang="en-US" sz="4767" spc="47">
                <a:solidFill>
                  <a:srgbClr val="050707"/>
                </a:solidFill>
                <a:latin typeface="Poppins Light Bold"/>
              </a:rPr>
              <a:t>it's about being a child's answer.</a:t>
            </a:r>
          </a:p>
          <a:p>
            <a:pPr algn="ctr">
              <a:lnSpc>
                <a:spcPts val="5501"/>
              </a:lnSpc>
            </a:pPr>
            <a:r>
              <a:rPr lang="en-US" sz="3667" spc="36">
                <a:solidFill>
                  <a:srgbClr val="050707"/>
                </a:solidFill>
                <a:latin typeface="Poppins Light"/>
              </a:rPr>
              <a:t>                                           -Dr. Gordon Neufeld</a:t>
            </a:r>
          </a:p>
          <a:p>
            <a:pPr algn="ctr">
              <a:lnSpc>
                <a:spcPts val="5501"/>
              </a:lnSpc>
            </a:pPr>
            <a:endParaRPr lang="en-US" sz="3667" spc="36">
              <a:solidFill>
                <a:srgbClr val="050707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287101" y="3325178"/>
            <a:ext cx="6315352" cy="631532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2942" r="-1294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20000" y="9789070"/>
            <a:ext cx="27505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569992"/>
            <a:ext cx="12495062" cy="189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en-US" sz="6999">
                <a:solidFill>
                  <a:srgbClr val="191919"/>
                </a:solidFill>
                <a:latin typeface="Poppins Medium"/>
              </a:rPr>
              <a:t>Wees een steward(ess) voor je kind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824125"/>
            <a:ext cx="8784842" cy="581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 Bold"/>
              </a:rPr>
              <a:t>Als het vliegtuig wat gek doet kijkt iedereen naar het cabinepersoneel! </a:t>
            </a:r>
          </a:p>
          <a:p>
            <a:pPr>
              <a:lnSpc>
                <a:spcPts val="3862"/>
              </a:lnSpc>
            </a:pPr>
            <a:endParaRPr lang="en-US" sz="2758" spc="68">
              <a:solidFill>
                <a:srgbClr val="191919"/>
              </a:solidFill>
              <a:latin typeface="Libre Franklin Light Bold"/>
            </a:endParaRPr>
          </a:p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 Bold"/>
              </a:rPr>
              <a:t>Zijn zij nog rustig? </a:t>
            </a:r>
            <a:r>
              <a:rPr lang="en-US" sz="2758" spc="68">
                <a:solidFill>
                  <a:srgbClr val="191919"/>
                </a:solidFill>
                <a:latin typeface="Libre Franklin Light"/>
              </a:rPr>
              <a:t>Dat geeft ons ook rust. </a:t>
            </a:r>
          </a:p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"/>
              </a:rPr>
              <a:t>Alles is onder controle. </a:t>
            </a:r>
          </a:p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 Bold"/>
              </a:rPr>
              <a:t>Zijn zij ook in paniek? </a:t>
            </a:r>
            <a:r>
              <a:rPr lang="en-US" sz="2758" spc="68">
                <a:solidFill>
                  <a:srgbClr val="191919"/>
                </a:solidFill>
                <a:latin typeface="Libre Franklin Light"/>
              </a:rPr>
              <a:t>Dat geeft ons onrust.</a:t>
            </a:r>
          </a:p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"/>
              </a:rPr>
              <a:t>"Aj! er is iets aan de hand!"</a:t>
            </a:r>
          </a:p>
          <a:p>
            <a:pPr>
              <a:lnSpc>
                <a:spcPts val="3862"/>
              </a:lnSpc>
            </a:pPr>
            <a:endParaRPr lang="en-US" sz="2758" spc="68">
              <a:solidFill>
                <a:srgbClr val="191919"/>
              </a:solidFill>
              <a:latin typeface="Libre Franklin Light"/>
            </a:endParaRPr>
          </a:p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"/>
              </a:rPr>
              <a:t>Tijdens grote emoties: straal rust uit. </a:t>
            </a:r>
          </a:p>
          <a:p>
            <a:pPr>
              <a:lnSpc>
                <a:spcPts val="3862"/>
              </a:lnSpc>
            </a:pPr>
            <a:r>
              <a:rPr lang="en-US" sz="2758" spc="68">
                <a:solidFill>
                  <a:srgbClr val="191919"/>
                </a:solidFill>
                <a:latin typeface="Libre Franklin Light"/>
              </a:rPr>
              <a:t>Alles komt goed. </a:t>
            </a:r>
            <a:r>
              <a:rPr lang="en-US" sz="2758" spc="68">
                <a:solidFill>
                  <a:srgbClr val="191919"/>
                </a:solidFill>
                <a:latin typeface="Libre Franklin Light Bold"/>
              </a:rPr>
              <a:t>Dit noemt co-regulatie.</a:t>
            </a:r>
          </a:p>
          <a:p>
            <a:pPr>
              <a:lnSpc>
                <a:spcPts val="3862"/>
              </a:lnSpc>
            </a:pPr>
            <a:endParaRPr lang="en-US" sz="2758" spc="68">
              <a:solidFill>
                <a:srgbClr val="191919"/>
              </a:solidFill>
              <a:latin typeface="Libre Franklin Light Bold"/>
            </a:endParaRPr>
          </a:p>
          <a:p>
            <a:pPr>
              <a:lnSpc>
                <a:spcPts val="3862"/>
              </a:lnSpc>
              <a:spcBef>
                <a:spcPct val="0"/>
              </a:spcBef>
            </a:pPr>
            <a:endParaRPr lang="en-US" sz="2758" spc="68">
              <a:solidFill>
                <a:srgbClr val="191919"/>
              </a:solidFill>
              <a:latin typeface="Libre Franklin Light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731831" y="1192951"/>
            <a:ext cx="4185587" cy="8281904"/>
            <a:chOff x="0" y="0"/>
            <a:chExt cx="2620010" cy="518414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9614" r="-961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832205" y="9789070"/>
            <a:ext cx="2538377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67744" y="7712559"/>
            <a:ext cx="9687279" cy="9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  <a:spcBef>
                <a:spcPct val="0"/>
              </a:spcBef>
            </a:pPr>
            <a:r>
              <a:rPr lang="en-US" sz="2723" u="sng" spc="27">
                <a:solidFill>
                  <a:srgbClr val="050707"/>
                </a:solidFill>
                <a:latin typeface="Poppins Light"/>
                <a:hlinkClick r:id="rId3" tooltip="https://www.instagram.com/reel/CnMxwunJ5U1/?utm_source=ig_web_copy_link"/>
              </a:rPr>
              <a:t>*Geen 'techniek' of 'trucje'. Veeleer dan iets 'doen' is het </a:t>
            </a:r>
            <a:r>
              <a:rPr lang="en-US" sz="2723" u="sng" spc="27">
                <a:solidFill>
                  <a:srgbClr val="050707"/>
                </a:solidFill>
                <a:latin typeface="Poppins Light Bold"/>
                <a:hlinkClick r:id="rId3" tooltip="https://www.instagram.com/reel/CnMxwunJ5U1/?utm_source=ig_web_copy_link"/>
              </a:rPr>
              <a:t>een staat van 'zijn'.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731831" y="1192951"/>
            <a:ext cx="4185587" cy="8281904"/>
            <a:chOff x="0" y="0"/>
            <a:chExt cx="2620010" cy="518414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93438" r="-1928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832205" y="9789070"/>
            <a:ext cx="2538377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67744" y="7712559"/>
            <a:ext cx="9687279" cy="9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  <a:spcBef>
                <a:spcPct val="0"/>
              </a:spcBef>
            </a:pPr>
            <a:r>
              <a:rPr lang="en-US" sz="2723" u="sng" spc="27">
                <a:solidFill>
                  <a:srgbClr val="050707"/>
                </a:solidFill>
                <a:latin typeface="Poppins Light"/>
                <a:hlinkClick r:id="rId3" tooltip="https://www.facebook.com/motherlymedia/videos/viral-video-of-dad-holding-space-during-his-toddlers-tantrum/710047286151497/"/>
              </a:rPr>
              <a:t>*Geen 'techniek' of 'trucje'. Veeleer dan iets 'doen' is het </a:t>
            </a:r>
            <a:r>
              <a:rPr lang="en-US" sz="2723" u="sng" spc="27">
                <a:solidFill>
                  <a:srgbClr val="050707"/>
                </a:solidFill>
                <a:latin typeface="Poppins Light Bold"/>
                <a:hlinkClick r:id="rId3" tooltip="https://www.facebook.com/motherlymedia/videos/viral-video-of-dad-holding-space-during-his-toddlers-tantrum/710047286151497/"/>
              </a:rPr>
              <a:t>een staat van 'zijn'.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3129" b="44894"/>
          <a:stretch>
            <a:fillRect/>
          </a:stretch>
        </p:blipFill>
        <p:spPr>
          <a:xfrm>
            <a:off x="0" y="0"/>
            <a:ext cx="18288000" cy="5443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1155" b="21155"/>
          <a:stretch>
            <a:fillRect/>
          </a:stretch>
        </p:blipFill>
        <p:spPr>
          <a:xfrm>
            <a:off x="0" y="-1664276"/>
            <a:ext cx="18459450" cy="7108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41706" flipH="1">
            <a:off x="310293" y="1485488"/>
            <a:ext cx="6150726" cy="433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89384">
            <a:off x="905681" y="2629552"/>
            <a:ext cx="1384378" cy="20509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403736">
            <a:off x="892413" y="4084192"/>
            <a:ext cx="4583157" cy="127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1"/>
              </a:lnSpc>
              <a:spcBef>
                <a:spcPct val="0"/>
              </a:spcBef>
            </a:pPr>
            <a:r>
              <a:rPr lang="en-US" sz="3658">
                <a:solidFill>
                  <a:srgbClr val="191919"/>
                </a:solidFill>
                <a:latin typeface="Libre Franklin Light Bold"/>
              </a:rPr>
              <a:t>In verbinding met woorden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6962" y="6395051"/>
            <a:ext cx="8935890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 Light Bold"/>
              </a:rPr>
              <a:t>emotionele geletterdheid</a:t>
            </a:r>
          </a:p>
          <a:p>
            <a:pPr marL="626109" lvl="1" indent="-313054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 Light Bold"/>
              </a:rPr>
              <a:t>benoem de emotie</a:t>
            </a:r>
          </a:p>
          <a:p>
            <a:pPr marL="1252218" lvl="2" indent="-417406">
              <a:lnSpc>
                <a:spcPts val="347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Poppins Light"/>
              </a:rPr>
              <a:t>"Oh liefje, je viel op je knie. Dat zal wel pijn hebben gedaan. </a:t>
            </a:r>
          </a:p>
          <a:p>
            <a:pPr marL="1252218" lvl="2" indent="-417406">
              <a:lnSpc>
                <a:spcPts val="347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Poppins Light"/>
              </a:rPr>
              <a:t>"Ik zie dat je boos bent, je wou nog op de tablet. We gaan nu eten."</a:t>
            </a:r>
          </a:p>
          <a:p>
            <a:pPr marL="1252218" lvl="2" indent="-417406">
              <a:lnSpc>
                <a:spcPts val="347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Poppins Light"/>
              </a:rPr>
              <a:t>"Je vriendje is boos op jou. Ik zie dat je verdrietig bent."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2852" y="6395051"/>
            <a:ext cx="8495148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 Light"/>
              </a:rPr>
              <a:t>je kind voelt zich</a:t>
            </a:r>
            <a:r>
              <a:rPr lang="en-US" sz="2899">
                <a:solidFill>
                  <a:srgbClr val="000000"/>
                </a:solidFill>
                <a:latin typeface="Poppins Light Bold"/>
              </a:rPr>
              <a:t> 'gezien'</a:t>
            </a:r>
          </a:p>
          <a:p>
            <a:pPr marL="626109" lvl="1" indent="-313054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 Light"/>
              </a:rPr>
              <a:t>je hoeft </a:t>
            </a:r>
            <a:r>
              <a:rPr lang="en-US" sz="2899">
                <a:solidFill>
                  <a:srgbClr val="000000"/>
                </a:solidFill>
                <a:latin typeface="Poppins Light Bold"/>
              </a:rPr>
              <a:t>niets op te lossen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685" b="229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07084" y="8481711"/>
            <a:ext cx="1843021" cy="10591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649603" y="9696611"/>
            <a:ext cx="775798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Libre Franklin Light"/>
              </a:rPr>
              <a:t>www.laurientielens.be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25386" y="9734711"/>
            <a:ext cx="212090" cy="2120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25076" y="3516921"/>
            <a:ext cx="13495012" cy="114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Poppins Bold Bold Italics"/>
              </a:rPr>
              <a:t>Nog vragen?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02208">
            <a:off x="11663806" y="2268978"/>
            <a:ext cx="3124513" cy="170048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685" b="229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5076" y="2967745"/>
            <a:ext cx="13495012" cy="114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Poppins Bold Bold Italics"/>
              </a:rPr>
              <a:t>Tot de volgende keer!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77878" y="4384603"/>
            <a:ext cx="13495017" cy="330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</a:pPr>
            <a:r>
              <a:rPr lang="en-US" sz="3389" spc="338">
                <a:solidFill>
                  <a:srgbClr val="FFFFFF"/>
                </a:solidFill>
                <a:latin typeface="Poppins Light Bold"/>
              </a:rPr>
              <a:t>WIL JE GRAAG WETEN WAAR IK NOG</a:t>
            </a:r>
          </a:p>
          <a:p>
            <a:pPr algn="ctr">
              <a:lnSpc>
                <a:spcPts val="4405"/>
              </a:lnSpc>
            </a:pPr>
            <a:r>
              <a:rPr lang="en-US" sz="3389" spc="338">
                <a:solidFill>
                  <a:srgbClr val="FFFFFF"/>
                </a:solidFill>
                <a:latin typeface="Poppins Light Bold"/>
              </a:rPr>
              <a:t>(GRATIS) VORMING GEEF? </a:t>
            </a:r>
          </a:p>
          <a:p>
            <a:pPr algn="ctr">
              <a:lnSpc>
                <a:spcPts val="4405"/>
              </a:lnSpc>
            </a:pPr>
            <a:r>
              <a:rPr lang="en-US" sz="3389" spc="338">
                <a:solidFill>
                  <a:srgbClr val="FFFFFF"/>
                </a:solidFill>
                <a:latin typeface="Poppins Light Bold"/>
              </a:rPr>
              <a:t>WWW.LAURIENTIELENS.BE</a:t>
            </a:r>
          </a:p>
          <a:p>
            <a:pPr algn="ctr">
              <a:lnSpc>
                <a:spcPts val="4405"/>
              </a:lnSpc>
            </a:pPr>
            <a:r>
              <a:rPr lang="en-US" sz="3389" spc="338">
                <a:solidFill>
                  <a:srgbClr val="FFFFFF"/>
                </a:solidFill>
                <a:latin typeface="Poppins Light Bold"/>
              </a:rPr>
              <a:t>OF</a:t>
            </a:r>
          </a:p>
          <a:p>
            <a:pPr algn="ctr">
              <a:lnSpc>
                <a:spcPts val="4405"/>
              </a:lnSpc>
            </a:pPr>
            <a:r>
              <a:rPr lang="en-US" sz="3389" spc="338">
                <a:solidFill>
                  <a:srgbClr val="FFFFFF"/>
                </a:solidFill>
                <a:latin typeface="Poppins Light Bold"/>
              </a:rPr>
              <a:t>              </a:t>
            </a:r>
          </a:p>
          <a:p>
            <a:pPr algn="ctr">
              <a:lnSpc>
                <a:spcPts val="4405"/>
              </a:lnSpc>
            </a:pPr>
            <a:endParaRPr lang="en-US" sz="3389" spc="338">
              <a:solidFill>
                <a:srgbClr val="FFFFFF"/>
              </a:solidFill>
              <a:latin typeface="Poppins Ligh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624896" y="6583839"/>
            <a:ext cx="3450169" cy="2221047"/>
            <a:chOff x="0" y="0"/>
            <a:chExt cx="4600226" cy="296139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600226" cy="29613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23051" t="18947" r="673"/>
            <a:stretch>
              <a:fillRect/>
            </a:stretch>
          </p:blipFill>
          <p:spPr>
            <a:xfrm>
              <a:off x="646996" y="174036"/>
              <a:ext cx="3306233" cy="1976231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02208">
            <a:off x="14202282" y="2076180"/>
            <a:ext cx="3124513" cy="170048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866559" y="6583839"/>
            <a:ext cx="994062" cy="1988124"/>
            <a:chOff x="0" y="0"/>
            <a:chExt cx="1325416" cy="265083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8853" y="83529"/>
              <a:ext cx="1147711" cy="248377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1325416" cy="2650833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08190" y="6583839"/>
            <a:ext cx="574749" cy="5747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24896" y="6583839"/>
            <a:ext cx="287686" cy="57537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649603" y="9696611"/>
            <a:ext cx="7757981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Libre Franklin Light"/>
              </a:rPr>
              <a:t>www.laurientielens.be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25386" y="9734711"/>
            <a:ext cx="212090" cy="212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70018" y="3676306"/>
            <a:ext cx="5582016" cy="558199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97" r="-29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477795" y="4771848"/>
            <a:ext cx="11309253" cy="477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endParaRPr/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2800" u="none" spc="28">
                <a:solidFill>
                  <a:srgbClr val="050707"/>
                </a:solidFill>
                <a:latin typeface="Poppins Light"/>
              </a:rPr>
              <a:t>*Laat je kind niet los </a:t>
            </a:r>
            <a:r>
              <a:rPr lang="en-US" sz="2800" u="none" spc="28">
                <a:solidFill>
                  <a:srgbClr val="050707"/>
                </a:solidFill>
                <a:latin typeface="Poppins Light Bold"/>
              </a:rPr>
              <a:t>NEUFELD &amp; MATE</a:t>
            </a: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2800" u="none" spc="28">
                <a:solidFill>
                  <a:srgbClr val="050707"/>
                </a:solidFill>
                <a:latin typeface="Poppins Light"/>
              </a:rPr>
              <a:t>*Het perfecte boek voor imperfecte mensen </a:t>
            </a:r>
            <a:r>
              <a:rPr lang="en-US" sz="2800" u="none" spc="28">
                <a:solidFill>
                  <a:srgbClr val="050707"/>
                </a:solidFill>
                <a:latin typeface="Poppins Light Bold"/>
              </a:rPr>
              <a:t>KC DAVIS</a:t>
            </a: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2800" u="none" spc="28">
                <a:solidFill>
                  <a:srgbClr val="050707"/>
                </a:solidFill>
                <a:latin typeface="Poppins Light"/>
              </a:rPr>
              <a:t>*Van korte lontjes naar geduldig opvoeden </a:t>
            </a:r>
            <a:r>
              <a:rPr lang="en-US" sz="2800" u="none" spc="28">
                <a:solidFill>
                  <a:srgbClr val="050707"/>
                </a:solidFill>
                <a:latin typeface="Poppins Light Bold"/>
              </a:rPr>
              <a:t>CARLA NAUMBURG</a:t>
            </a: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2800" u="none" spc="28">
                <a:solidFill>
                  <a:srgbClr val="050707"/>
                </a:solidFill>
                <a:latin typeface="Poppins Light"/>
              </a:rPr>
              <a:t>*Activeer je nervus vagus </a:t>
            </a:r>
            <a:r>
              <a:rPr lang="en-US" sz="2800" u="none" spc="28">
                <a:solidFill>
                  <a:srgbClr val="050707"/>
                </a:solidFill>
                <a:latin typeface="Poppins Light Bold"/>
              </a:rPr>
              <a:t>LUC SWINNEN</a:t>
            </a: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r>
              <a:rPr lang="en-US" sz="2800" u="none" spc="28">
                <a:solidFill>
                  <a:srgbClr val="050707"/>
                </a:solidFill>
                <a:latin typeface="Poppins Light"/>
              </a:rPr>
              <a:t>*Rust voor je brein </a:t>
            </a:r>
            <a:r>
              <a:rPr lang="en-US" sz="2800" u="none" spc="28">
                <a:solidFill>
                  <a:srgbClr val="050707"/>
                </a:solidFill>
                <a:latin typeface="Poppins Light Bold"/>
              </a:rPr>
              <a:t>LUC SWINNEN</a:t>
            </a: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endParaRPr lang="en-US" sz="2800" u="none" spc="28">
              <a:solidFill>
                <a:srgbClr val="050707"/>
              </a:solidFill>
              <a:latin typeface="Poppins Light Bold"/>
            </a:endParaRP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endParaRPr lang="en-US" sz="2800" u="none" spc="28">
              <a:solidFill>
                <a:srgbClr val="050707"/>
              </a:solidFill>
              <a:latin typeface="Poppins Light Bold"/>
            </a:endParaRP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endParaRPr lang="en-US" sz="2800" u="none" spc="28">
              <a:solidFill>
                <a:srgbClr val="050707"/>
              </a:solidFill>
              <a:latin typeface="Poppins Ligh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875866" y="1028700"/>
            <a:ext cx="14373705" cy="2024255"/>
            <a:chOff x="0" y="0"/>
            <a:chExt cx="19164940" cy="2699007"/>
          </a:xfrm>
        </p:grpSpPr>
        <p:sp>
          <p:nvSpPr>
            <p:cNvPr id="6" name="TextBox 6"/>
            <p:cNvSpPr txBox="1"/>
            <p:nvPr/>
          </p:nvSpPr>
          <p:spPr>
            <a:xfrm>
              <a:off x="5" y="-133350"/>
              <a:ext cx="19164934" cy="1601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166"/>
                </a:lnSpc>
              </a:pPr>
              <a:r>
                <a:rPr lang="en-US" sz="7261">
                  <a:solidFill>
                    <a:srgbClr val="050707"/>
                  </a:solidFill>
                  <a:latin typeface="Poppins Medium Bold Italics"/>
                </a:rPr>
                <a:t>Meer lezen?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59616"/>
              <a:ext cx="19164940" cy="83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40"/>
                </a:lnSpc>
              </a:pPr>
              <a:r>
                <a:rPr lang="en-US" sz="4200" spc="420">
                  <a:solidFill>
                    <a:srgbClr val="196E63"/>
                  </a:solidFill>
                  <a:latin typeface="Poppins Bold Italics"/>
                </a:rPr>
                <a:t>MIJN FAVORIETEN OVER DIT ONDERWERP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0153" y="4851201"/>
            <a:ext cx="13259147" cy="2103510"/>
            <a:chOff x="0" y="0"/>
            <a:chExt cx="17678863" cy="280468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7678863" cy="1371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60"/>
                </a:lnSpc>
              </a:pPr>
              <a:r>
                <a:rPr lang="en-US" sz="6800">
                  <a:solidFill>
                    <a:srgbClr val="FFFFFF"/>
                  </a:solidFill>
                  <a:latin typeface="Poppins Medium"/>
                </a:rPr>
                <a:t>Goed zorgen voor jezelf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911667" y="2051252"/>
              <a:ext cx="13855528" cy="753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Poppins Light Bold"/>
                </a:rPr>
                <a:t>DEEL 1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9734">
            <a:off x="-2038027" y="-1442064"/>
            <a:ext cx="5602394" cy="10552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7884" y="401709"/>
            <a:ext cx="3790125" cy="26737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504265">
            <a:off x="5958575" y="1005897"/>
            <a:ext cx="2376052" cy="141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8" spc="159">
                <a:solidFill>
                  <a:srgbClr val="2E4494"/>
                </a:solidFill>
                <a:latin typeface="Lazydog"/>
              </a:rPr>
              <a:t>"Ik zal volgende maand eens naar de sauna gaan"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02208">
            <a:off x="14699913" y="2432718"/>
            <a:ext cx="3124513" cy="17004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76848" y="3456738"/>
            <a:ext cx="4567152" cy="456713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857" r="-14142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2812" flipH="1" flipV="1">
            <a:off x="7588024" y="2967444"/>
            <a:ext cx="2313148" cy="5609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4210" flipH="1" flipV="1">
            <a:off x="9613078" y="5459835"/>
            <a:ext cx="2313148" cy="5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86141" flipH="1">
            <a:off x="8996226" y="6969004"/>
            <a:ext cx="2313148" cy="56093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178682" y="5109531"/>
            <a:ext cx="5300694" cy="118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7"/>
              </a:lnSpc>
              <a:spcBef>
                <a:spcPct val="0"/>
              </a:spcBef>
            </a:pPr>
            <a:r>
              <a:rPr lang="en-US" sz="2241">
                <a:solidFill>
                  <a:srgbClr val="000000"/>
                </a:solidFill>
                <a:latin typeface="Poppins Light"/>
              </a:rPr>
              <a:t>Je eigen </a:t>
            </a:r>
            <a:r>
              <a:rPr lang="en-US" sz="2241">
                <a:solidFill>
                  <a:srgbClr val="000000"/>
                </a:solidFill>
                <a:latin typeface="Poppins Light Bold"/>
              </a:rPr>
              <a:t>behoeften herkennen, erkennen, benoemen, communiceren en invullen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94958" y="3200288"/>
            <a:ext cx="7456946" cy="15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8"/>
              </a:lnSpc>
              <a:spcBef>
                <a:spcPct val="0"/>
              </a:spcBef>
            </a:pPr>
            <a:endParaRPr/>
          </a:p>
          <a:p>
            <a:pPr>
              <a:lnSpc>
                <a:spcPts val="3138"/>
              </a:lnSpc>
              <a:spcBef>
                <a:spcPct val="0"/>
              </a:spcBef>
            </a:pPr>
            <a:r>
              <a:rPr lang="en-US" sz="2241">
                <a:solidFill>
                  <a:srgbClr val="000000"/>
                </a:solidFill>
                <a:latin typeface="Poppins Light"/>
              </a:rPr>
              <a:t>Niet zoveelste to-do. </a:t>
            </a:r>
            <a:r>
              <a:rPr lang="en-US" sz="2241">
                <a:solidFill>
                  <a:srgbClr val="000000"/>
                </a:solidFill>
                <a:latin typeface="Poppins Light Bold"/>
              </a:rPr>
              <a:t>Zelfzorg is niet hetzelfde als me-time</a:t>
            </a:r>
          </a:p>
          <a:p>
            <a:pPr>
              <a:lnSpc>
                <a:spcPts val="3138"/>
              </a:lnSpc>
              <a:spcBef>
                <a:spcPct val="0"/>
              </a:spcBef>
            </a:pPr>
            <a:endParaRPr lang="en-US" sz="2241">
              <a:solidFill>
                <a:srgbClr val="000000"/>
              </a:solidFill>
              <a:latin typeface="Poppins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1143000"/>
            <a:ext cx="16653491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Wat is zelfzorg?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96200" y="9789070"/>
            <a:ext cx="26743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42350" y="7201849"/>
            <a:ext cx="1911787" cy="38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37"/>
              </a:lnSpc>
              <a:spcBef>
                <a:spcPct val="0"/>
              </a:spcBef>
            </a:pPr>
            <a:r>
              <a:rPr lang="en-US" sz="2241" u="none">
                <a:solidFill>
                  <a:srgbClr val="000000"/>
                </a:solidFill>
                <a:latin typeface="Poppins Light Bold"/>
              </a:rPr>
              <a:t>Jezelf kennen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283" y="4390028"/>
            <a:ext cx="4774022" cy="62558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987076" y="3283476"/>
            <a:ext cx="2943810" cy="1627357"/>
            <a:chOff x="0" y="0"/>
            <a:chExt cx="3925080" cy="216980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66642"/>
              <a:ext cx="882081" cy="130316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4138" y="0"/>
              <a:ext cx="891054" cy="107114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70102" y="736184"/>
              <a:ext cx="1654978" cy="95575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07941" y="1312800"/>
              <a:ext cx="645476" cy="758268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28797" y="2586810"/>
            <a:ext cx="4541785" cy="40742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143000"/>
            <a:ext cx="16653491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Wat heb ik op dit moment nodig?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48637" y="9789070"/>
            <a:ext cx="2721945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64169" y="7194413"/>
            <a:ext cx="9836515" cy="580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7"/>
              </a:lnSpc>
              <a:spcBef>
                <a:spcPct val="0"/>
              </a:spcBef>
            </a:pPr>
            <a:r>
              <a:rPr lang="en-US" sz="3398">
                <a:solidFill>
                  <a:srgbClr val="191919"/>
                </a:solidFill>
                <a:latin typeface="Libre Franklin Light Bold"/>
              </a:rPr>
              <a:t>Basisbehoeften? Of een laagje dieper?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8310925" y="327981"/>
            <a:ext cx="3239923" cy="20635862"/>
          </a:xfrm>
          <a:prstGeom prst="rect">
            <a:avLst/>
          </a:prstGeom>
          <a:solidFill>
            <a:srgbClr val="E8A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283" y="4390028"/>
            <a:ext cx="4774022" cy="62558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72400" y="9789070"/>
            <a:ext cx="2598182" cy="24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Libre Franklin Light"/>
              </a:rPr>
              <a:t>Copyright © Laurien Tielens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59212" y="2984212"/>
            <a:ext cx="1997581" cy="549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Aanraking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Acceptatie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Authenticiteit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Autonomie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Betekenis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Bescherming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Beschutting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Beschouwing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Beweging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Bijdragen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Creativiteit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Delen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Eenheid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Erkenning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Geruststelling</a:t>
            </a:r>
          </a:p>
          <a:p>
            <a:pPr>
              <a:lnSpc>
                <a:spcPts val="2564"/>
              </a:lnSpc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Harmonie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000000"/>
                </a:solidFill>
                <a:latin typeface="Montserrat"/>
              </a:rPr>
              <a:t>Heelheid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66442" y="2984212"/>
            <a:ext cx="3098802" cy="582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Helderheid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Humor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Inspiratie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Integriteit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Leren/groeien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Licht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Lucht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Mededogen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Nabijheid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Ondersteuning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Ordening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Plezier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Ruimte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Rust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Schoonheid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Seksuele expressie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endParaRPr lang="en-US" sz="1831" u="non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endParaRPr lang="en-US" sz="1831" u="non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665245" y="2984212"/>
            <a:ext cx="3394252" cy="549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Spelen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Tederheid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Veiligheid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Verbinding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Vertrouwen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Vervulling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Vieren van het leven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Vieren van verlies (rouw)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Voedsel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(innerlijke)Vrede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Warmte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Water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Zekerheid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Zelfexpressie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Zorg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31" u="none">
                <a:solidFill>
                  <a:srgbClr val="000000"/>
                </a:solidFill>
                <a:latin typeface="Montserrat"/>
              </a:rPr>
              <a:t>...</a:t>
            </a:r>
          </a:p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endParaRPr lang="en-US" sz="1831" u="non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155350"/>
            <a:ext cx="17025903" cy="109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191919"/>
                </a:solidFill>
                <a:latin typeface="Libre Franklin Bold"/>
              </a:rPr>
              <a:t>Welke behoeften heeft een mens?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</Words>
  <Application>Microsoft Office PowerPoint</Application>
  <PresentationFormat>Aangepast</PresentationFormat>
  <Paragraphs>326</Paragraphs>
  <Slides>47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62" baseType="lpstr">
      <vt:lpstr>Poppins Bold Bold Italics</vt:lpstr>
      <vt:lpstr>Poppins Medium Bold</vt:lpstr>
      <vt:lpstr>Calibri</vt:lpstr>
      <vt:lpstr>Poppins Light</vt:lpstr>
      <vt:lpstr>Lazydog</vt:lpstr>
      <vt:lpstr>Libre Franklin Bold</vt:lpstr>
      <vt:lpstr>Poppins Light Bold</vt:lpstr>
      <vt:lpstr>Montserrat</vt:lpstr>
      <vt:lpstr>Libre Franklin Light</vt:lpstr>
      <vt:lpstr>Poppins Medium</vt:lpstr>
      <vt:lpstr>Libre Franklin Light Bold</vt:lpstr>
      <vt:lpstr>Poppins Bold Italics</vt:lpstr>
      <vt:lpstr>Poppins Medium Bold Italics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Zuurstof voor ouders</dc:title>
  <dc:creator>Laurien Tielens (De Schommel)</dc:creator>
  <cp:lastModifiedBy>Laurien Tielens (De Schommel)</cp:lastModifiedBy>
  <cp:revision>2</cp:revision>
  <dcterms:created xsi:type="dcterms:W3CDTF">2006-08-16T00:00:00Z</dcterms:created>
  <dcterms:modified xsi:type="dcterms:W3CDTF">2023-05-21T19:47:28Z</dcterms:modified>
  <dc:identifier>DAFi-1NFvRk</dc:identifier>
</cp:coreProperties>
</file>