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60" r:id="rId3"/>
    <p:sldId id="266" r:id="rId4"/>
    <p:sldId id="267" r:id="rId5"/>
    <p:sldId id="269" r:id="rId6"/>
    <p:sldId id="272" r:id="rId7"/>
    <p:sldId id="300" r:id="rId8"/>
    <p:sldId id="287" r:id="rId9"/>
    <p:sldId id="257" r:id="rId10"/>
    <p:sldId id="298" r:id="rId11"/>
    <p:sldId id="289" r:id="rId12"/>
    <p:sldId id="279" r:id="rId13"/>
    <p:sldId id="280" r:id="rId14"/>
    <p:sldId id="278" r:id="rId15"/>
    <p:sldId id="258" r:id="rId16"/>
    <p:sldId id="268" r:id="rId17"/>
    <p:sldId id="273" r:id="rId18"/>
    <p:sldId id="265" r:id="rId19"/>
    <p:sldId id="274" r:id="rId20"/>
    <p:sldId id="305" r:id="rId21"/>
    <p:sldId id="304" r:id="rId22"/>
    <p:sldId id="275" r:id="rId23"/>
    <p:sldId id="276" r:id="rId24"/>
    <p:sldId id="295" r:id="rId25"/>
    <p:sldId id="296" r:id="rId26"/>
    <p:sldId id="297" r:id="rId27"/>
    <p:sldId id="281" r:id="rId28"/>
    <p:sldId id="283" r:id="rId29"/>
    <p:sldId id="303" r:id="rId30"/>
    <p:sldId id="259" r:id="rId31"/>
    <p:sldId id="288" r:id="rId32"/>
    <p:sldId id="261" r:id="rId33"/>
    <p:sldId id="291" r:id="rId34"/>
    <p:sldId id="301" r:id="rId35"/>
    <p:sldId id="286" r:id="rId36"/>
    <p:sldId id="285" r:id="rId37"/>
    <p:sldId id="292" r:id="rId38"/>
    <p:sldId id="294" r:id="rId39"/>
    <p:sldId id="293" r:id="rId40"/>
    <p:sldId id="306" r:id="rId41"/>
    <p:sldId id="308" r:id="rId42"/>
    <p:sldId id="307" r:id="rId43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2" autoAdjust="0"/>
    <p:restoredTop sz="77130" autoAdjust="0"/>
  </p:normalViewPr>
  <p:slideViewPr>
    <p:cSldViewPr snapToGrid="0" showGuides="1">
      <p:cViewPr varScale="1">
        <p:scale>
          <a:sx n="61" d="100"/>
          <a:sy n="61" d="100"/>
        </p:scale>
        <p:origin x="1832" y="232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08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C9CDC-06ED-4594-88C3-EAF65DA0FEDC}" type="datetimeFigureOut">
              <a:rPr lang="nl-BE" smtClean="0"/>
              <a:t>13/12/2023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AD90C-CCE0-4EA0-AA2A-BB72DFD4369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8960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71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015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14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14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3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95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260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463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866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92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061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869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557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203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358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058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184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413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019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138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7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089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904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51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3272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4739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2307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6195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178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00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A0A48-EDB1-4AFE-B1B7-10CE2A416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00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5158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00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A0A48-EDB1-4AFE-B1B7-10CE2A416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00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5969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00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A0A48-EDB1-4AFE-B1B7-10CE2A416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00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986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2723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00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A0A48-EDB1-4AFE-B1B7-10CE2A4164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00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718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2396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6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66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525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61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556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43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147F-ED97-47AF-A1B3-C82A179CF7F3}" type="datetime1">
              <a:rPr lang="nl-NL" smtClean="0"/>
              <a:t>13-12-2023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Logo Larg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18" y="2275285"/>
            <a:ext cx="5462027" cy="4172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545" y="3457199"/>
            <a:ext cx="3799386" cy="37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/>
              <a:t>Click to edit Master title style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 baseline="0">
                <a:solidFill>
                  <a:srgbClr val="FFD200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nl-BE" noProof="0" dirty="0"/>
              <a:t>Klik om de ondertitel / presentator / datum [</a:t>
            </a:r>
            <a:r>
              <a:rPr lang="nl-BE" noProof="0" dirty="0" err="1"/>
              <a:t>dd</a:t>
            </a:r>
            <a:r>
              <a:rPr lang="nl-BE" noProof="0" dirty="0"/>
              <a:t>-mm-</a:t>
            </a:r>
            <a:r>
              <a:rPr lang="nl-BE" noProof="0" dirty="0" err="1"/>
              <a:t>yyyy</a:t>
            </a:r>
            <a:r>
              <a:rPr lang="nl-BE" noProof="0" dirty="0"/>
              <a:t>] te maken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rganisation Placeholder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564451" y="388531"/>
            <a:ext cx="8293993" cy="5400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700"/>
              </a:lnSpc>
              <a:buNone/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2pPr>
          </a:lstStyle>
          <a:p>
            <a:pPr lvl="0"/>
            <a:r>
              <a:rPr lang="nl-BE" noProof="0" dirty="0"/>
              <a:t>Klik om de organisatie stijlen te bewerken</a:t>
            </a:r>
          </a:p>
          <a:p>
            <a:pPr lvl="1"/>
            <a:r>
              <a:rPr lang="nl-BE" noProof="0"/>
              <a:t>tweede niveau</a:t>
            </a:r>
            <a:endParaRPr lang="nl-BE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4</a:t>
            </a:r>
          </a:p>
        </p:txBody>
      </p:sp>
      <p:sp>
        <p:nvSpPr>
          <p:cNvPr id="5" name="Rectangle 4" hidden="1"/>
          <p:cNvSpPr/>
          <p:nvPr userDrawn="1"/>
        </p:nvSpPr>
        <p:spPr>
          <a:xfrm>
            <a:off x="914400" y="464400"/>
            <a:ext cx="15560040" cy="4644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41795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BE" noProof="0" dirty="0"/>
              <a:t>klik om een hoofdstuktitel te maken.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44993" y="9117864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‹#›</a:t>
            </a:fld>
            <a:endParaRPr lang="nl-BE" noProof="0" dirty="0"/>
          </a:p>
        </p:txBody>
      </p:sp>
      <p:sp>
        <p:nvSpPr>
          <p:cNvPr id="10" name="Rectangle 9" hidden="1"/>
          <p:cNvSpPr/>
          <p:nvPr userDrawn="1"/>
        </p:nvSpPr>
        <p:spPr>
          <a:xfrm>
            <a:off x="914400" y="464400"/>
            <a:ext cx="15560040" cy="46440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nl-B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marL="2328863" indent="-550863" defTabSz="1912938">
              <a:lnSpc>
                <a:spcPct val="120000"/>
              </a:lnSpc>
              <a:tabLst/>
              <a:defRPr/>
            </a:lvl4pPr>
            <a:lvl5pPr marL="2962275" indent="-442913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  <a:p>
            <a:pPr lvl="3"/>
            <a:r>
              <a:rPr lang="nl-BE" noProof="0" dirty="0" err="1"/>
              <a:t>Fourth</a:t>
            </a:r>
            <a:r>
              <a:rPr lang="nl-BE" noProof="0" dirty="0"/>
              <a:t> level</a:t>
            </a:r>
          </a:p>
          <a:p>
            <a:pPr lvl="4"/>
            <a:r>
              <a:rPr lang="nl-BE" noProof="0" dirty="0" err="1"/>
              <a:t>Fifth</a:t>
            </a:r>
            <a:r>
              <a:rPr lang="nl-BE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0885-0B31-4E06-AE71-7E16801F2838}" type="datetime1">
              <a:rPr lang="nl-BE" noProof="0" smtClean="0"/>
              <a:t>13/12/2023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nl-BE" noProof="0" smtClean="0"/>
              <a:t>‹#›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nl-B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0F60-8C93-4C37-B51A-4DDAE36F7E9B}" type="datetime1">
              <a:rPr lang="nl-BE" noProof="0" smtClean="0"/>
              <a:t>13/12/2023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308151" y="9005899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‹#›</a:t>
            </a:fld>
            <a:endParaRPr lang="nl-BE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nl-BE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94B6-17DF-4759-A7A5-128AFEA77F2C}" type="datetime1">
              <a:rPr lang="nl-BE" noProof="0" smtClean="0"/>
              <a:t>13/12/2023</a:t>
            </a:fld>
            <a:endParaRPr lang="nl-B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261851" y="8944463"/>
            <a:ext cx="921880" cy="519289"/>
          </a:xfrm>
        </p:spPr>
        <p:txBody>
          <a:bodyPr/>
          <a:lstStyle/>
          <a:p>
            <a:fld id="{7AE184E0-0BD4-4705-A12B-9B71DDE63301}" type="slidenum">
              <a:rPr lang="nl-BE" noProof="0" smtClean="0"/>
              <a:t>‹#›</a:t>
            </a:fld>
            <a:endParaRPr lang="nl-BE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13-12-2023</a:t>
            </a:fld>
            <a:endParaRPr lang="nl-NL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1717969"/>
          </a:xfr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namen van </a:t>
            </a:r>
            <a:r>
              <a:rPr lang="nl-NL" dirty="0" err="1"/>
              <a:t>social</a:t>
            </a:r>
            <a:r>
              <a:rPr lang="nl-NL" dirty="0"/>
              <a:t> media in te typen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7419544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nl-BE" noProof="0" dirty="0"/>
              <a:t>Klik om de gegevens van de presentator in </a:t>
            </a:r>
            <a:r>
              <a:rPr lang="nl-BE" noProof="0"/>
              <a:t>te typen</a:t>
            </a:r>
            <a:endParaRPr lang="nl-BE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41795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BE" noProof="0" dirty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0D1A-A3AB-4E9F-892E-C45B5A80FDBF}" type="datetime1">
              <a:rPr lang="nl-BE" noProof="0" smtClean="0"/>
              <a:t>13/12/2023</a:t>
            </a:fld>
            <a:endParaRPr lang="nl-B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‹#›</a:t>
            </a:fld>
            <a:endParaRPr lang="nl-BE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7" y="7906160"/>
            <a:ext cx="2308379" cy="1847440"/>
          </a:xfrm>
          <a:prstGeom prst="rect">
            <a:avLst/>
          </a:prstGeom>
        </p:spPr>
      </p:pic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859" y="8248790"/>
            <a:ext cx="1219202" cy="121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6" r:id="rId8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536575" indent="-45085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69988" indent="-45085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755775" indent="-45000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50863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AI, een vloek of zegen?</a:t>
            </a:r>
          </a:p>
        </p:txBody>
      </p:sp>
      <p:sp>
        <p:nvSpPr>
          <p:cNvPr id="18" name="Ondertitel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Julie Dereymaeker, Marijn Martens					11/12/2023</a:t>
            </a:r>
          </a:p>
        </p:txBody>
      </p:sp>
      <p:sp>
        <p:nvSpPr>
          <p:cNvPr id="6" name="Text Placeholder Organsation L1/L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vakgroep Communicatiewetenschappen</a:t>
            </a:r>
          </a:p>
          <a:p>
            <a:pPr lvl="1"/>
            <a:r>
              <a:rPr lang="nl-BE" dirty="0"/>
              <a:t>onderzoeksgroep MICT</a:t>
            </a:r>
          </a:p>
        </p:txBody>
      </p:sp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wordt data gecreëerd?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9781375" cy="6696000"/>
          </a:xfrm>
        </p:spPr>
        <p:txBody>
          <a:bodyPr>
            <a:normAutofit fontScale="70000" lnSpcReduction="20000"/>
          </a:bodyPr>
          <a:lstStyle/>
          <a:p>
            <a:pPr marL="85725" indent="0">
              <a:buNone/>
            </a:pPr>
            <a:endParaRPr lang="nl-BE" dirty="0"/>
          </a:p>
          <a:p>
            <a:r>
              <a:rPr lang="nl-BE" dirty="0"/>
              <a:t>Data in het publieke domein die gecapteerd worden</a:t>
            </a:r>
          </a:p>
          <a:p>
            <a:pPr marL="85725" indent="0">
              <a:buNone/>
            </a:pPr>
            <a:r>
              <a:rPr lang="nl-BE" dirty="0"/>
              <a:t>Vb. ANPR camera’s op de weg</a:t>
            </a:r>
          </a:p>
          <a:p>
            <a:pPr marL="85725" indent="0">
              <a:buNone/>
            </a:pPr>
            <a:endParaRPr lang="nl-BE" dirty="0"/>
          </a:p>
          <a:p>
            <a:r>
              <a:rPr lang="nl-BE" dirty="0"/>
              <a:t>Analoge data die gedigitaliseerd worden</a:t>
            </a:r>
          </a:p>
          <a:p>
            <a:pPr marL="85725" indent="0">
              <a:buNone/>
            </a:pPr>
            <a:r>
              <a:rPr lang="nl-BE" dirty="0"/>
              <a:t>Vb. je gezondheidsklachten die de dokter in het online systeem ingeeft</a:t>
            </a:r>
          </a:p>
          <a:p>
            <a:pPr marL="85725" indent="0">
              <a:buNone/>
            </a:pPr>
            <a:endParaRPr lang="nl-BE" dirty="0"/>
          </a:p>
          <a:p>
            <a:r>
              <a:rPr lang="nl-BE" b="1" dirty="0"/>
              <a:t>Data in het digitale domein die jij creëert </a:t>
            </a:r>
          </a:p>
          <a:p>
            <a:pPr marL="85725" indent="0">
              <a:buNone/>
            </a:pPr>
            <a:r>
              <a:rPr lang="nl-BE" dirty="0"/>
              <a:t>Vb. wanneer je een foto op sociale media plaatst</a:t>
            </a:r>
          </a:p>
          <a:p>
            <a:pPr marL="85725" indent="0">
              <a:buNone/>
            </a:pPr>
            <a:endParaRPr lang="nl-BE" dirty="0"/>
          </a:p>
          <a:p>
            <a:pPr marL="719138" lvl="1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10</a:t>
            </a:fld>
            <a:endParaRPr lang="nl-BE" noProof="0" dirty="0"/>
          </a:p>
        </p:txBody>
      </p:sp>
      <p:pic>
        <p:nvPicPr>
          <p:cNvPr id="22530" name="Picture 2" descr="CAPTCHA Can Ruin Your UX. Here's How to Use it Right">
            <a:extLst>
              <a:ext uri="{FF2B5EF4-FFF2-40B4-BE49-F238E27FC236}">
                <a16:creationId xmlns:a16="http://schemas.microsoft.com/office/drawing/2014/main" id="{2B473DA4-55A2-7C0F-D41E-C0C764CB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538" y="999718"/>
            <a:ext cx="4898218" cy="70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8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452A-8956-4083-C26F-883F4F0A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Data </a:t>
            </a:r>
            <a:r>
              <a:rPr lang="nl-BE" dirty="0"/>
              <a:t> </a:t>
            </a:r>
            <a:r>
              <a:rPr lang="en-BE" dirty="0"/>
              <a:t>als monoliet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C49F7-330D-921C-9EE3-3E2D66F11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</a:t>
            </a:r>
            <a:r>
              <a:rPr lang="en-BE" dirty="0"/>
              <a:t>r is heel veel big data, maar die is niet divers.</a:t>
            </a:r>
          </a:p>
          <a:p>
            <a:pPr marL="85725" indent="0">
              <a:buNone/>
            </a:pPr>
            <a:endParaRPr lang="en-BE" dirty="0"/>
          </a:p>
          <a:p>
            <a:r>
              <a:rPr lang="en-GB" dirty="0"/>
              <a:t>I</a:t>
            </a:r>
            <a:r>
              <a:rPr lang="en-BE" dirty="0"/>
              <a:t>mplicaties</a:t>
            </a:r>
          </a:p>
          <a:p>
            <a:pPr lvl="1"/>
            <a:r>
              <a:rPr lang="en-GB" dirty="0"/>
              <a:t>B</a:t>
            </a:r>
            <a:r>
              <a:rPr lang="en-BE" dirty="0"/>
              <a:t>ig data bepaalt onze ‘kennis’</a:t>
            </a:r>
          </a:p>
          <a:p>
            <a:pPr lvl="2"/>
            <a:r>
              <a:rPr lang="en-GB" dirty="0"/>
              <a:t>D</a:t>
            </a:r>
            <a:r>
              <a:rPr lang="en-BE" dirty="0"/>
              <a:t>e wereld </a:t>
            </a:r>
            <a:r>
              <a:rPr lang="en-GB" dirty="0"/>
              <a:t>is </a:t>
            </a:r>
            <a:r>
              <a:rPr lang="nl-BE" dirty="0"/>
              <a:t>gelimiteerd</a:t>
            </a:r>
            <a:r>
              <a:rPr lang="en-GB" dirty="0"/>
              <a:t> tot wat in </a:t>
            </a:r>
            <a:r>
              <a:rPr lang="en-GB" dirty="0" err="1"/>
              <a:t>onze</a:t>
            </a:r>
            <a:r>
              <a:rPr lang="en-GB" dirty="0"/>
              <a:t> big data sets zit.</a:t>
            </a:r>
            <a:endParaRPr lang="en-BE" dirty="0"/>
          </a:p>
          <a:p>
            <a:pPr lvl="1"/>
            <a:r>
              <a:rPr lang="en-BE" dirty="0"/>
              <a:t>Big data claimt objectiviteit &amp; accuraatheid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DC1FC-F87B-35FE-6544-02EFC27D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11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161635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Data, waarom is dat belangrijk?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12</a:t>
            </a:fld>
            <a:endParaRPr lang="nl-BE" noProof="0" dirty="0"/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ABEEE135-A97A-CF3C-73E5-5951EB14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18" y="1527810"/>
            <a:ext cx="7772400" cy="3101486"/>
          </a:xfrm>
          <a:prstGeom prst="rect">
            <a:avLst/>
          </a:prstGeom>
        </p:spPr>
      </p:pic>
      <p:sp>
        <p:nvSpPr>
          <p:cNvPr id="8" name="Tekstvak 4">
            <a:extLst>
              <a:ext uri="{FF2B5EF4-FFF2-40B4-BE49-F238E27FC236}">
                <a16:creationId xmlns:a16="http://schemas.microsoft.com/office/drawing/2014/main" id="{5E43E1AB-E61C-176B-4E8A-511C4921A05B}"/>
              </a:ext>
            </a:extLst>
          </p:cNvPr>
          <p:cNvSpPr txBox="1"/>
          <p:nvPr/>
        </p:nvSpPr>
        <p:spPr>
          <a:xfrm>
            <a:off x="9875520" y="1689344"/>
            <a:ext cx="2770310" cy="511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500" dirty="0"/>
              <a:t>“a fligth attendant”</a:t>
            </a:r>
          </a:p>
        </p:txBody>
      </p:sp>
      <p:pic>
        <p:nvPicPr>
          <p:cNvPr id="9" name="Afbeelding 5">
            <a:extLst>
              <a:ext uri="{FF2B5EF4-FFF2-40B4-BE49-F238E27FC236}">
                <a16:creationId xmlns:a16="http://schemas.microsoft.com/office/drawing/2014/main" id="{C7C7F7C0-0482-8AE4-BD3A-AB06EE0F2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18" y="5124305"/>
            <a:ext cx="7772400" cy="3192235"/>
          </a:xfrm>
          <a:prstGeom prst="rect">
            <a:avLst/>
          </a:prstGeom>
        </p:spPr>
      </p:pic>
      <p:sp>
        <p:nvSpPr>
          <p:cNvPr id="10" name="Tekstvak 6">
            <a:extLst>
              <a:ext uri="{FF2B5EF4-FFF2-40B4-BE49-F238E27FC236}">
                <a16:creationId xmlns:a16="http://schemas.microsoft.com/office/drawing/2014/main" id="{F48D2867-6D94-A2D1-0896-ECA1A8D7C756}"/>
              </a:ext>
            </a:extLst>
          </p:cNvPr>
          <p:cNvSpPr txBox="1"/>
          <p:nvPr/>
        </p:nvSpPr>
        <p:spPr>
          <a:xfrm>
            <a:off x="9875520" y="5810168"/>
            <a:ext cx="1954381" cy="511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2500"/>
              <a:t>“ a wedding”</a:t>
            </a:r>
          </a:p>
        </p:txBody>
      </p:sp>
      <p:pic>
        <p:nvPicPr>
          <p:cNvPr id="11" name="Tijdelijke aanduiding voor inhoud 5">
            <a:extLst>
              <a:ext uri="{FF2B5EF4-FFF2-40B4-BE49-F238E27FC236}">
                <a16:creationId xmlns:a16="http://schemas.microsoft.com/office/drawing/2014/main" id="{3E6833A6-55EF-970E-7777-319057CCD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275" y="2541333"/>
            <a:ext cx="8788400" cy="1638300"/>
          </a:xfrm>
          <a:prstGeom prst="rect">
            <a:avLst/>
          </a:prstGeom>
        </p:spPr>
      </p:pic>
      <p:pic>
        <p:nvPicPr>
          <p:cNvPr id="12" name="Afbeelding 8">
            <a:extLst>
              <a:ext uri="{FF2B5EF4-FFF2-40B4-BE49-F238E27FC236}">
                <a16:creationId xmlns:a16="http://schemas.microsoft.com/office/drawing/2014/main" id="{5E201317-3F43-1D80-FDA9-93A4C702B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0275" y="6790806"/>
            <a:ext cx="7772400" cy="15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62AE-47EB-69CA-32D2-2037D6E5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84" y="3717425"/>
            <a:ext cx="15705282" cy="1414479"/>
          </a:xfrm>
        </p:spPr>
        <p:txBody>
          <a:bodyPr anchor="b">
            <a:norm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AI is per definitie historisch biased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3838-E5A6-CA57-8C0C-3FCFDD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E184E0-0BD4-4705-A12B-9B71DDE63301}" type="slidenum">
              <a:rPr lang="nl-BE" noProof="0" smtClean="0"/>
              <a:pPr>
                <a:spcAft>
                  <a:spcPts val="600"/>
                </a:spcAft>
              </a:pPr>
              <a:t>13</a:t>
            </a:fld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213110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Data, waarom is dat belangrijk?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6304" y="1194589"/>
            <a:ext cx="14530076" cy="6695591"/>
          </a:xfrm>
        </p:spPr>
        <p:txBody>
          <a:bodyPr>
            <a:normAutofit/>
          </a:bodyPr>
          <a:lstStyle/>
          <a:p>
            <a:r>
              <a:rPr lang="nl-NL" dirty="0"/>
              <a:t>Aanvaardbaarheid van </a:t>
            </a:r>
            <a:r>
              <a:rPr lang="nl-NL" b="1" dirty="0"/>
              <a:t>persoonlijke</a:t>
            </a:r>
            <a:r>
              <a:rPr lang="nl-NL" dirty="0"/>
              <a:t> datastromen</a:t>
            </a:r>
          </a:p>
          <a:p>
            <a:pPr lvl="1"/>
            <a:r>
              <a:rPr lang="nl-NL" dirty="0"/>
              <a:t>Welke data</a:t>
            </a:r>
          </a:p>
          <a:p>
            <a:pPr lvl="1"/>
            <a:r>
              <a:rPr lang="nl-NL" dirty="0"/>
              <a:t>Met wie / wat</a:t>
            </a:r>
          </a:p>
          <a:p>
            <a:pPr lvl="1"/>
            <a:r>
              <a:rPr lang="nl-NL" dirty="0"/>
              <a:t>Met welk doel </a:t>
            </a:r>
            <a:br>
              <a:rPr lang="nl-NL" dirty="0"/>
            </a:br>
            <a:r>
              <a:rPr lang="nl-NL" dirty="0"/>
              <a:t>(om databases te trainen?)</a:t>
            </a:r>
          </a:p>
          <a:p>
            <a:pPr lvl="1"/>
            <a:r>
              <a:rPr lang="nl-NL" dirty="0"/>
              <a:t>Onder welke voorwaarden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14</a:t>
            </a:fld>
            <a:endParaRPr lang="nl-BE" noProof="0" dirty="0"/>
          </a:p>
        </p:txBody>
      </p:sp>
      <p:pic>
        <p:nvPicPr>
          <p:cNvPr id="1026" name="Picture 2" descr="Generated by DALL·E">
            <a:extLst>
              <a:ext uri="{FF2B5EF4-FFF2-40B4-BE49-F238E27FC236}">
                <a16:creationId xmlns:a16="http://schemas.microsoft.com/office/drawing/2014/main" id="{AE96DDD2-33F4-69A7-4465-AC7CB3AE8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185" y="2261166"/>
            <a:ext cx="5823885" cy="58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6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DB6F9-667C-F3FA-ED03-EB607CC9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Hoe </a:t>
            </a:r>
            <a:r>
              <a:rPr lang="en-GB" dirty="0" err="1"/>
              <a:t>omgaan</a:t>
            </a:r>
            <a:r>
              <a:rPr lang="en-GB" dirty="0"/>
              <a:t> met data?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56234-8F27-BDC1-6B54-99B70DDA0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BE" dirty="0"/>
              <a:t>Niet per se focussen op AI, maar op data</a:t>
            </a:r>
          </a:p>
          <a:p>
            <a:pPr marL="85725" indent="0">
              <a:buNone/>
            </a:pPr>
            <a:endParaRPr lang="nl-BE" dirty="0"/>
          </a:p>
          <a:p>
            <a:r>
              <a:rPr lang="nl-BE" dirty="0"/>
              <a:t>Bewustzijn van waar data komt, hoeveelheid en inhoud van data</a:t>
            </a:r>
          </a:p>
          <a:p>
            <a:pPr lvl="1"/>
            <a:r>
              <a:rPr lang="nl-BE" dirty="0"/>
              <a:t>Bewustzijn stimuleren bij kinderen</a:t>
            </a:r>
          </a:p>
          <a:p>
            <a:pPr lvl="1">
              <a:buFont typeface="Wingdings" pitchFamily="2" charset="2"/>
              <a:buChar char="è"/>
            </a:pPr>
            <a:r>
              <a:rPr lang="nl-BE" dirty="0"/>
              <a:t>Luisteren naar de webinar is stap één</a:t>
            </a:r>
          </a:p>
          <a:p>
            <a:pPr marL="719138" lvl="1" indent="0">
              <a:buNone/>
            </a:pPr>
            <a:endParaRPr lang="nl-BE" dirty="0"/>
          </a:p>
          <a:p>
            <a:r>
              <a:rPr lang="nl-BE" dirty="0"/>
              <a:t>Gesprekken aangaan met kinderen over data delen en privacy</a:t>
            </a:r>
          </a:p>
          <a:p>
            <a:pPr lvl="1"/>
            <a:r>
              <a:rPr lang="nl-BE" dirty="0"/>
              <a:t>Online identiteit 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4241C-2E16-33F1-BD03-73468854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15</a:t>
            </a:fld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75379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AI, wat Doet het?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16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6435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Ai, wat doet het?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17</a:t>
            </a:fld>
            <a:endParaRPr lang="nl-BE" noProof="0" dirty="0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92CA462E-2294-E040-D354-03D961B93E4A}"/>
              </a:ext>
            </a:extLst>
          </p:cNvPr>
          <p:cNvSpPr txBox="1">
            <a:spLocks/>
          </p:cNvSpPr>
          <p:nvPr/>
        </p:nvSpPr>
        <p:spPr>
          <a:xfrm>
            <a:off x="16301332" y="9159812"/>
            <a:ext cx="928699" cy="3653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184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368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552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736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921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105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289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473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E184E0-0BD4-4705-A12B-9B71DDE63301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9E5203BF-98B8-7D05-78AE-ADBCBD7D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77"/>
          <a:stretch/>
        </p:blipFill>
        <p:spPr>
          <a:xfrm>
            <a:off x="403696" y="1267246"/>
            <a:ext cx="4094059" cy="2232480"/>
          </a:xfrm>
          <a:prstGeom prst="rect">
            <a:avLst/>
          </a:prstGeom>
        </p:spPr>
      </p:pic>
      <p:pic>
        <p:nvPicPr>
          <p:cNvPr id="15" name="Afbeelding 7">
            <a:extLst>
              <a:ext uri="{FF2B5EF4-FFF2-40B4-BE49-F238E27FC236}">
                <a16:creationId xmlns:a16="http://schemas.microsoft.com/office/drawing/2014/main" id="{8AE90B40-DECA-BA51-8A13-F2D81FDF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86" y="3672665"/>
            <a:ext cx="5643751" cy="3747804"/>
          </a:xfrm>
          <a:prstGeom prst="rect">
            <a:avLst/>
          </a:prstGeom>
        </p:spPr>
      </p:pic>
      <p:pic>
        <p:nvPicPr>
          <p:cNvPr id="17" name="Afbeelding 10">
            <a:extLst>
              <a:ext uri="{FF2B5EF4-FFF2-40B4-BE49-F238E27FC236}">
                <a16:creationId xmlns:a16="http://schemas.microsoft.com/office/drawing/2014/main" id="{5D6AF50C-744B-C94C-F7FE-580CD831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75"/>
          <a:stretch/>
        </p:blipFill>
        <p:spPr>
          <a:xfrm>
            <a:off x="4644986" y="1095796"/>
            <a:ext cx="5045806" cy="2474363"/>
          </a:xfrm>
          <a:prstGeom prst="rect">
            <a:avLst/>
          </a:prstGeom>
        </p:spPr>
      </p:pic>
      <p:pic>
        <p:nvPicPr>
          <p:cNvPr id="18" name="Afbeelding 11">
            <a:extLst>
              <a:ext uri="{FF2B5EF4-FFF2-40B4-BE49-F238E27FC236}">
                <a16:creationId xmlns:a16="http://schemas.microsoft.com/office/drawing/2014/main" id="{B4AC952A-6334-BB1F-9FC6-6B4B964EA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472" y="505753"/>
            <a:ext cx="4120687" cy="2737098"/>
          </a:xfrm>
          <a:prstGeom prst="rect">
            <a:avLst/>
          </a:prstGeom>
        </p:spPr>
      </p:pic>
      <p:pic>
        <p:nvPicPr>
          <p:cNvPr id="19" name="Afbeelding 13">
            <a:extLst>
              <a:ext uri="{FF2B5EF4-FFF2-40B4-BE49-F238E27FC236}">
                <a16:creationId xmlns:a16="http://schemas.microsoft.com/office/drawing/2014/main" id="{C23358C7-EE55-A982-1035-AB14AFD0B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8041" y="6834114"/>
            <a:ext cx="4097265" cy="2721540"/>
          </a:xfrm>
          <a:prstGeom prst="rect">
            <a:avLst/>
          </a:prstGeom>
        </p:spPr>
      </p:pic>
      <p:pic>
        <p:nvPicPr>
          <p:cNvPr id="20" name="Afbeelding 14">
            <a:extLst>
              <a:ext uri="{FF2B5EF4-FFF2-40B4-BE49-F238E27FC236}">
                <a16:creationId xmlns:a16="http://schemas.microsoft.com/office/drawing/2014/main" id="{36DEA3A0-9993-5974-81AD-FA257AF950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2839" y="731711"/>
            <a:ext cx="3112467" cy="2511140"/>
          </a:xfrm>
          <a:prstGeom prst="rect">
            <a:avLst/>
          </a:prstGeom>
        </p:spPr>
      </p:pic>
      <p:pic>
        <p:nvPicPr>
          <p:cNvPr id="21" name="Afbeelding 15">
            <a:extLst>
              <a:ext uri="{FF2B5EF4-FFF2-40B4-BE49-F238E27FC236}">
                <a16:creationId xmlns:a16="http://schemas.microsoft.com/office/drawing/2014/main" id="{4E159049-6B18-638F-85E3-03CB6FADB0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5738" y="3731769"/>
            <a:ext cx="2692082" cy="2107470"/>
          </a:xfrm>
          <a:prstGeom prst="rect">
            <a:avLst/>
          </a:prstGeom>
        </p:spPr>
      </p:pic>
      <p:pic>
        <p:nvPicPr>
          <p:cNvPr id="22" name="Afbeelding 16">
            <a:extLst>
              <a:ext uri="{FF2B5EF4-FFF2-40B4-BE49-F238E27FC236}">
                <a16:creationId xmlns:a16="http://schemas.microsoft.com/office/drawing/2014/main" id="{E84D9BAE-BD73-D51F-B3BE-B5264F1C2E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392" b="42979"/>
          <a:stretch/>
        </p:blipFill>
        <p:spPr>
          <a:xfrm>
            <a:off x="433032" y="7751877"/>
            <a:ext cx="4583885" cy="1688264"/>
          </a:xfrm>
          <a:prstGeom prst="rect">
            <a:avLst/>
          </a:prstGeom>
        </p:spPr>
      </p:pic>
      <p:pic>
        <p:nvPicPr>
          <p:cNvPr id="25" name="Afbeelding 4">
            <a:extLst>
              <a:ext uri="{FF2B5EF4-FFF2-40B4-BE49-F238E27FC236}">
                <a16:creationId xmlns:a16="http://schemas.microsoft.com/office/drawing/2014/main" id="{81311D7A-8ECF-268C-1499-D41EEC1DB2D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086" b="20421"/>
          <a:stretch/>
        </p:blipFill>
        <p:spPr>
          <a:xfrm>
            <a:off x="5242588" y="7743689"/>
            <a:ext cx="4583884" cy="16964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03D6A9-E793-5581-299E-57AFB13620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3200" y="6038791"/>
            <a:ext cx="2314933" cy="1543288"/>
          </a:xfrm>
          <a:prstGeom prst="rect">
            <a:avLst/>
          </a:prstGeom>
        </p:spPr>
      </p:pic>
      <p:pic>
        <p:nvPicPr>
          <p:cNvPr id="27" name="Picture 2" descr="Roborock S7 Max Ultra - Robotstofzuiger Zwart - Met AED Station Dock - Zelfreinigend, 3D Quick Mapping">
            <a:extLst>
              <a:ext uri="{FF2B5EF4-FFF2-40B4-BE49-F238E27FC236}">
                <a16:creationId xmlns:a16="http://schemas.microsoft.com/office/drawing/2014/main" id="{D06C135A-2DEE-2BF4-6C29-1CC62B4A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294" y="6714857"/>
            <a:ext cx="3034564" cy="270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4BCB7DF-BD03-5988-C561-9AF829BB6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000"/>
          <a:stretch/>
        </p:blipFill>
        <p:spPr>
          <a:xfrm>
            <a:off x="9702557" y="3425143"/>
            <a:ext cx="4589424" cy="3107422"/>
          </a:xfrm>
          <a:prstGeom prst="rect">
            <a:avLst/>
          </a:prstGeom>
        </p:spPr>
      </p:pic>
      <p:pic>
        <p:nvPicPr>
          <p:cNvPr id="29" name="Picture 28" descr="A computer on a desk with a skull and keyboard&#10;&#10;Description automatically generated">
            <a:extLst>
              <a:ext uri="{FF2B5EF4-FFF2-40B4-BE49-F238E27FC236}">
                <a16:creationId xmlns:a16="http://schemas.microsoft.com/office/drawing/2014/main" id="{3846C279-0174-18A8-1786-0AEF6BB7B2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087" y="3572706"/>
            <a:ext cx="2715219" cy="27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65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Ai, wat doet het voor u?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6" y="1194364"/>
            <a:ext cx="8935200" cy="6696000"/>
          </a:xfrm>
        </p:spPr>
        <p:txBody>
          <a:bodyPr/>
          <a:lstStyle/>
          <a:p>
            <a:r>
              <a:rPr lang="nl-NL" dirty="0"/>
              <a:t>Artificiële Intelligentie in jouw huis</a:t>
            </a:r>
          </a:p>
          <a:p>
            <a:pPr lvl="1"/>
            <a:r>
              <a:rPr lang="nl-NL" dirty="0" err="1"/>
              <a:t>Siri</a:t>
            </a:r>
            <a:r>
              <a:rPr lang="nl-NL" dirty="0"/>
              <a:t>, Google Home…</a:t>
            </a:r>
          </a:p>
          <a:p>
            <a:pPr lvl="1"/>
            <a:r>
              <a:rPr lang="nl-NL" dirty="0" err="1"/>
              <a:t>ChatGPT</a:t>
            </a:r>
            <a:endParaRPr lang="nl-NL" dirty="0"/>
          </a:p>
          <a:p>
            <a:pPr lvl="1"/>
            <a:r>
              <a:rPr lang="nl-NL" dirty="0"/>
              <a:t>My AI</a:t>
            </a:r>
          </a:p>
          <a:p>
            <a:pPr lvl="1"/>
            <a:r>
              <a:rPr lang="nl-NL" dirty="0"/>
              <a:t>…</a:t>
            </a:r>
          </a:p>
          <a:p>
            <a:pPr marL="719138" lvl="1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18</a:t>
            </a:fld>
            <a:endParaRPr lang="nl-BE" noProof="0" dirty="0"/>
          </a:p>
        </p:txBody>
      </p:sp>
      <p:pic>
        <p:nvPicPr>
          <p:cNvPr id="1028" name="Picture 4" descr="Generated by DALL·E">
            <a:extLst>
              <a:ext uri="{FF2B5EF4-FFF2-40B4-BE49-F238E27FC236}">
                <a16:creationId xmlns:a16="http://schemas.microsoft.com/office/drawing/2014/main" id="{66D1B2FC-42D7-CEDD-F961-3E47E4C6F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26" y="1212293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699076-2FA7-F293-317C-CA6B313BF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325" y="4542364"/>
            <a:ext cx="2471276" cy="1390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3D97BD-D104-CD6D-2890-F2E269257BDD}"/>
              </a:ext>
            </a:extLst>
          </p:cNvPr>
          <p:cNvSpPr txBox="1"/>
          <p:nvPr/>
        </p:nvSpPr>
        <p:spPr>
          <a:xfrm>
            <a:off x="4800600" y="8126257"/>
            <a:ext cx="6224781" cy="83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400" b="1" dirty="0"/>
              <a:t>Doel = het belangrijkst</a:t>
            </a:r>
            <a:endParaRPr lang="en-BE" sz="2500" b="1" dirty="0"/>
          </a:p>
        </p:txBody>
      </p:sp>
    </p:spTree>
    <p:extLst>
      <p:ext uri="{BB962C8B-B14F-4D97-AF65-F5344CB8AC3E}">
        <p14:creationId xmlns:p14="http://schemas.microsoft.com/office/powerpoint/2010/main" val="1888289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Ai, wat doet het voor u? - </a:t>
            </a:r>
            <a:r>
              <a:rPr lang="nl-NL" dirty="0" err="1"/>
              <a:t>ChatGPT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19</a:t>
            </a:fld>
            <a:endParaRPr lang="nl-BE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D97BD-D104-CD6D-2890-F2E269257BDD}"/>
              </a:ext>
            </a:extLst>
          </p:cNvPr>
          <p:cNvSpPr txBox="1"/>
          <p:nvPr/>
        </p:nvSpPr>
        <p:spPr>
          <a:xfrm>
            <a:off x="4800600" y="8126257"/>
            <a:ext cx="6224781" cy="83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400" b="1" dirty="0"/>
              <a:t>Doel = het belangrijkst</a:t>
            </a:r>
            <a:endParaRPr lang="en-BE" sz="2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24F87-8775-3313-8A23-99DF10FD7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6582" y="285608"/>
            <a:ext cx="1511864" cy="1511864"/>
          </a:xfrm>
          <a:prstGeom prst="rect">
            <a:avLst/>
          </a:prstGeom>
        </p:spPr>
      </p:pic>
      <p:pic>
        <p:nvPicPr>
          <p:cNvPr id="11" name="intro_gezinsbond">
            <a:hlinkClick r:id="" action="ppaction://media"/>
            <a:extLst>
              <a:ext uri="{FF2B5EF4-FFF2-40B4-BE49-F238E27FC236}">
                <a16:creationId xmlns:a16="http://schemas.microsoft.com/office/drawing/2014/main" id="{60D43AE8-3E82-9428-6693-65233E8A27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5292" y="1149302"/>
            <a:ext cx="12602428" cy="782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AI, wat is het?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0186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Ai, wat doet het voor u? - </a:t>
            </a:r>
            <a:r>
              <a:rPr lang="nl-NL" dirty="0" err="1"/>
              <a:t>ChatGPT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6" y="1194364"/>
            <a:ext cx="8935200" cy="6696000"/>
          </a:xfrm>
        </p:spPr>
        <p:txBody>
          <a:bodyPr>
            <a:normAutofit lnSpcReduction="10000"/>
          </a:bodyPr>
          <a:lstStyle/>
          <a:p>
            <a:r>
              <a:rPr lang="nl-NL" dirty="0" err="1"/>
              <a:t>ChatGPT</a:t>
            </a:r>
            <a:endParaRPr lang="nl-NL" dirty="0"/>
          </a:p>
          <a:p>
            <a:pPr lvl="1"/>
            <a:r>
              <a:rPr lang="nl-NL" dirty="0"/>
              <a:t>≠ doelen</a:t>
            </a:r>
          </a:p>
          <a:p>
            <a:pPr lvl="2"/>
            <a:r>
              <a:rPr lang="nl-NL" dirty="0"/>
              <a:t>Coach</a:t>
            </a:r>
          </a:p>
          <a:p>
            <a:pPr lvl="2"/>
            <a:r>
              <a:rPr lang="nl-NL" dirty="0"/>
              <a:t>Sparringpartner</a:t>
            </a:r>
          </a:p>
          <a:p>
            <a:pPr lvl="2"/>
            <a:r>
              <a:rPr lang="nl-NL" dirty="0"/>
              <a:t>Inspiratiebron</a:t>
            </a:r>
          </a:p>
          <a:p>
            <a:pPr lvl="2"/>
            <a:r>
              <a:rPr lang="nl-NL" dirty="0"/>
              <a:t>Leerkracht</a:t>
            </a:r>
          </a:p>
          <a:p>
            <a:pPr lvl="2"/>
            <a:r>
              <a:rPr lang="nl-NL" dirty="0"/>
              <a:t>Ouder</a:t>
            </a:r>
          </a:p>
          <a:p>
            <a:pPr marL="1305775" lvl="2" indent="0">
              <a:buNone/>
            </a:pPr>
            <a:r>
              <a:rPr lang="en-BE" b="0" i="0" dirty="0">
                <a:solidFill>
                  <a:srgbClr val="202124"/>
                </a:solidFill>
                <a:effectLst/>
                <a:latin typeface="Google Sans"/>
              </a:rPr>
              <a:t>∞</a:t>
            </a:r>
            <a:endParaRPr lang="nl-NL" dirty="0"/>
          </a:p>
          <a:p>
            <a:pPr marL="719138" lvl="1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20</a:t>
            </a:fld>
            <a:endParaRPr lang="nl-BE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D97BD-D104-CD6D-2890-F2E269257BDD}"/>
              </a:ext>
            </a:extLst>
          </p:cNvPr>
          <p:cNvSpPr txBox="1"/>
          <p:nvPr/>
        </p:nvSpPr>
        <p:spPr>
          <a:xfrm>
            <a:off x="4800600" y="8126257"/>
            <a:ext cx="6224781" cy="83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400" b="1" dirty="0"/>
              <a:t>Doel = het belangrijkst</a:t>
            </a:r>
            <a:endParaRPr lang="en-BE" sz="2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24F87-8775-3313-8A23-99DF10FD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582" y="285608"/>
            <a:ext cx="1511864" cy="1511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C95A6-483D-62B7-B40D-7444616AA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606" y="1430257"/>
            <a:ext cx="4558396" cy="6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17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Ai, wat doet het voor u? - </a:t>
            </a:r>
            <a:r>
              <a:rPr lang="nl-NL" dirty="0" err="1"/>
              <a:t>ChatGPT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5" y="1194364"/>
            <a:ext cx="9925959" cy="6696000"/>
          </a:xfrm>
        </p:spPr>
        <p:txBody>
          <a:bodyPr>
            <a:normAutofit/>
          </a:bodyPr>
          <a:lstStyle/>
          <a:p>
            <a:r>
              <a:rPr lang="nl-NL" dirty="0"/>
              <a:t>Hoe zelfzeker is </a:t>
            </a:r>
            <a:r>
              <a:rPr lang="nl-NL" dirty="0" err="1"/>
              <a:t>ChatGPT</a:t>
            </a:r>
            <a:r>
              <a:rPr lang="nl-NL" dirty="0"/>
              <a:t>?</a:t>
            </a:r>
          </a:p>
          <a:p>
            <a:pPr marL="85725" indent="0">
              <a:buNone/>
            </a:pPr>
            <a:r>
              <a:rPr lang="nl-NL" dirty="0">
                <a:sym typeface="Wingdings" pitchFamily="2" charset="2"/>
              </a:rPr>
              <a:t>				 Bard (Google)</a:t>
            </a:r>
            <a:endParaRPr lang="nl-NL" dirty="0"/>
          </a:p>
          <a:p>
            <a:r>
              <a:rPr lang="nl-NL" dirty="0"/>
              <a:t>Hoe correct is </a:t>
            </a:r>
            <a:r>
              <a:rPr lang="nl-NL" dirty="0" err="1"/>
              <a:t>ChatGPT</a:t>
            </a:r>
            <a:r>
              <a:rPr lang="nl-NL" dirty="0"/>
              <a:t>?</a:t>
            </a:r>
          </a:p>
          <a:p>
            <a:r>
              <a:rPr lang="nl-NL" dirty="0"/>
              <a:t>Welke data gebruikt </a:t>
            </a:r>
            <a:r>
              <a:rPr lang="nl-NL" dirty="0" err="1"/>
              <a:t>ChatGPT</a:t>
            </a:r>
            <a:r>
              <a:rPr lang="nl-NL" dirty="0"/>
              <a:t>?</a:t>
            </a:r>
          </a:p>
          <a:p>
            <a:r>
              <a:rPr lang="nl-NL" dirty="0"/>
              <a:t>Wie beslist hoe </a:t>
            </a:r>
            <a:r>
              <a:rPr lang="nl-NL" dirty="0" err="1"/>
              <a:t>ChatGPT</a:t>
            </a:r>
            <a:r>
              <a:rPr lang="nl-NL" dirty="0"/>
              <a:t> werkt?</a:t>
            </a:r>
          </a:p>
          <a:p>
            <a:r>
              <a:rPr lang="nl-NL" dirty="0"/>
              <a:t>Hoe veilig is </a:t>
            </a:r>
            <a:r>
              <a:rPr lang="nl-NL" dirty="0" err="1"/>
              <a:t>ChatGPT</a:t>
            </a:r>
            <a:r>
              <a:rPr lang="nl-NL" dirty="0"/>
              <a:t>?</a:t>
            </a:r>
          </a:p>
          <a:p>
            <a:pPr marL="85725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pPr marL="719138" lvl="1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21</a:t>
            </a:fld>
            <a:endParaRPr lang="nl-BE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D97BD-D104-CD6D-2890-F2E269257BDD}"/>
              </a:ext>
            </a:extLst>
          </p:cNvPr>
          <p:cNvSpPr txBox="1"/>
          <p:nvPr/>
        </p:nvSpPr>
        <p:spPr>
          <a:xfrm>
            <a:off x="4800600" y="8126257"/>
            <a:ext cx="6224781" cy="83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400" b="1" dirty="0"/>
              <a:t>Doel = het belangrijkst</a:t>
            </a:r>
            <a:endParaRPr lang="en-BE" sz="2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24F87-8775-3313-8A23-99DF10FD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582" y="285608"/>
            <a:ext cx="1511864" cy="15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Ai, wat doet het voor u? – My AI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6" y="1194364"/>
            <a:ext cx="15437600" cy="6696000"/>
          </a:xfrm>
        </p:spPr>
        <p:txBody>
          <a:bodyPr>
            <a:normAutofit fontScale="92500"/>
          </a:bodyPr>
          <a:lstStyle/>
          <a:p>
            <a:r>
              <a:rPr lang="nl-NL" dirty="0"/>
              <a:t>My AI</a:t>
            </a:r>
          </a:p>
          <a:p>
            <a:pPr lvl="1"/>
            <a:r>
              <a:rPr lang="nl-NL" dirty="0"/>
              <a:t>Als vriend?</a:t>
            </a:r>
          </a:p>
          <a:p>
            <a:pPr lvl="1"/>
            <a:r>
              <a:rPr lang="nl-NL" dirty="0"/>
              <a:t>Als opvoeder?</a:t>
            </a:r>
          </a:p>
          <a:p>
            <a:pPr lvl="1"/>
            <a:r>
              <a:rPr lang="nl-NL" dirty="0"/>
              <a:t>Adverteerder?</a:t>
            </a:r>
          </a:p>
          <a:p>
            <a:pPr lvl="1"/>
            <a:r>
              <a:rPr lang="nl-NL" dirty="0"/>
              <a:t>Kind als gevoelige gebruiker.</a:t>
            </a:r>
          </a:p>
          <a:p>
            <a:pPr marL="719138" lvl="1" indent="0">
              <a:buNone/>
            </a:pPr>
            <a:endParaRPr lang="nl-NL" dirty="0"/>
          </a:p>
          <a:p>
            <a:pPr marL="719138" lvl="1" indent="0" algn="ctr">
              <a:buNone/>
            </a:pPr>
            <a:r>
              <a:rPr lang="nl-NL" sz="4000" b="1" dirty="0"/>
              <a:t>“Ik voel me niet goed in mijn vel, ik word vaak gepest op school en weet niet goed wat ik daarmee moet doen, weet jij raad?”</a:t>
            </a:r>
          </a:p>
          <a:p>
            <a:pPr lvl="1"/>
            <a:endParaRPr lang="nl-NL" dirty="0"/>
          </a:p>
          <a:p>
            <a:pPr marL="719138" lvl="1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22</a:t>
            </a:fld>
            <a:endParaRPr lang="nl-BE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D97BD-D104-CD6D-2890-F2E269257BDD}"/>
              </a:ext>
            </a:extLst>
          </p:cNvPr>
          <p:cNvSpPr txBox="1"/>
          <p:nvPr/>
        </p:nvSpPr>
        <p:spPr>
          <a:xfrm>
            <a:off x="4800600" y="8126257"/>
            <a:ext cx="6224781" cy="83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400" b="1" dirty="0"/>
              <a:t>Doel = het belangrijkst</a:t>
            </a:r>
            <a:endParaRPr lang="en-BE" sz="2500" b="1" dirty="0"/>
          </a:p>
        </p:txBody>
      </p:sp>
      <p:pic>
        <p:nvPicPr>
          <p:cNvPr id="8194" name="Picture 2" descr="How to remove My AI from Snapchat: You'll have to pay...">
            <a:extLst>
              <a:ext uri="{FF2B5EF4-FFF2-40B4-BE49-F238E27FC236}">
                <a16:creationId xmlns:a16="http://schemas.microsoft.com/office/drawing/2014/main" id="{E570B3D7-32F4-4D33-0398-C7F6C707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235611"/>
            <a:ext cx="6218766" cy="310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526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62AE-47EB-69CA-32D2-2037D6E5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84" y="3717425"/>
            <a:ext cx="15705282" cy="1414479"/>
          </a:xfrm>
        </p:spPr>
        <p:txBody>
          <a:bodyPr anchor="b">
            <a:norm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AI is niet artificieel, noch intelligent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3838-E5A6-CA57-8C0C-3FCFDD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E184E0-0BD4-4705-A12B-9B71DDE63301}" type="slidenum">
              <a:rPr lang="nl-BE" noProof="0" smtClean="0"/>
              <a:pPr>
                <a:spcAft>
                  <a:spcPts val="600"/>
                </a:spcAft>
              </a:pPr>
              <a:t>23</a:t>
            </a:fld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320797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Maar doet dat ertoe AI of niet AI?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24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35828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8C3E-5A49-0594-0B50-8EA4944C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vs </a:t>
            </a:r>
            <a:r>
              <a:rPr lang="en-GB" dirty="0" err="1"/>
              <a:t>Niet</a:t>
            </a:r>
            <a:r>
              <a:rPr lang="en-GB" dirty="0"/>
              <a:t> AI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B1C1-228E-AD7C-4AD2-509A5FB8F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6" y="1194364"/>
            <a:ext cx="9421358" cy="6696000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AI is verzamelnaam van achterliggende technologie</a:t>
            </a:r>
          </a:p>
          <a:p>
            <a:endParaRPr lang="nl-BE" dirty="0"/>
          </a:p>
          <a:p>
            <a:r>
              <a:rPr lang="nl-BE" dirty="0"/>
              <a:t>Doelstelling is veel belangrijker</a:t>
            </a:r>
          </a:p>
          <a:p>
            <a:endParaRPr lang="nl-BE" dirty="0"/>
          </a:p>
          <a:p>
            <a:r>
              <a:rPr lang="nl-BE" dirty="0"/>
              <a:t>Vb. Onderwijs</a:t>
            </a:r>
          </a:p>
          <a:p>
            <a:pPr lvl="1"/>
            <a:r>
              <a:rPr lang="nl-BE" dirty="0"/>
              <a:t>“slim” leerpad vs traditioneel leerpad</a:t>
            </a:r>
          </a:p>
          <a:p>
            <a:pPr lvl="2"/>
            <a:r>
              <a:rPr lang="nl-BE" dirty="0"/>
              <a:t>Doelstelling vs effectiviteit</a:t>
            </a:r>
          </a:p>
          <a:p>
            <a:endParaRPr lang="nl-BE" dirty="0"/>
          </a:p>
          <a:p>
            <a:pPr marL="85725" indent="0">
              <a:buNone/>
            </a:pPr>
            <a:endParaRPr lang="nl-BE" dirty="0"/>
          </a:p>
          <a:p>
            <a:endParaRPr lang="nl-BE" dirty="0"/>
          </a:p>
          <a:p>
            <a:pPr marL="85725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FB2C0-3639-E59E-D184-2DEA9AED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25</a:t>
            </a:fld>
            <a:endParaRPr lang="nl-BE" noProof="0" dirty="0"/>
          </a:p>
        </p:txBody>
      </p:sp>
      <p:pic>
        <p:nvPicPr>
          <p:cNvPr id="3074" name="Picture 2" descr="Generated by DALL·E">
            <a:extLst>
              <a:ext uri="{FF2B5EF4-FFF2-40B4-BE49-F238E27FC236}">
                <a16:creationId xmlns:a16="http://schemas.microsoft.com/office/drawing/2014/main" id="{B33A0A0D-887A-C8FB-6C7A-38685DAD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88" y="904052"/>
            <a:ext cx="6986312" cy="69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353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8C3E-5A49-0594-0B50-8EA4944C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 in the loop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B1C1-228E-AD7C-4AD2-509A5FB8F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6" y="1194364"/>
            <a:ext cx="8526836" cy="6696000"/>
          </a:xfrm>
        </p:spPr>
        <p:txBody>
          <a:bodyPr>
            <a:normAutofit/>
          </a:bodyPr>
          <a:lstStyle/>
          <a:p>
            <a:r>
              <a:rPr lang="nl-BE" dirty="0"/>
              <a:t>Als een systeem (AI &amp; Niet AI) gebruikt wordt voor een beslissing / gevaren gelinkt zijn aan de doelstelling</a:t>
            </a:r>
          </a:p>
          <a:p>
            <a:pPr marL="85725" indent="0">
              <a:buNone/>
            </a:pPr>
            <a:endParaRPr lang="nl-BE" dirty="0"/>
          </a:p>
          <a:p>
            <a:pPr>
              <a:buFont typeface="Wingdings" pitchFamily="2" charset="2"/>
              <a:buChar char="à"/>
            </a:pPr>
            <a:r>
              <a:rPr lang="nl-BE" dirty="0">
                <a:sym typeface="Wingdings" pitchFamily="2" charset="2"/>
              </a:rPr>
              <a:t>Human in the loop</a:t>
            </a:r>
          </a:p>
          <a:p>
            <a:pPr marL="85725" indent="0">
              <a:buNone/>
            </a:pPr>
            <a:endParaRPr lang="nl-BE" dirty="0"/>
          </a:p>
          <a:p>
            <a:endParaRPr lang="nl-BE" dirty="0"/>
          </a:p>
          <a:p>
            <a:pPr marL="85725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FB2C0-3639-E59E-D184-2DEA9AED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26</a:t>
            </a:fld>
            <a:endParaRPr lang="nl-BE" noProof="0" dirty="0"/>
          </a:p>
        </p:txBody>
      </p:sp>
      <p:pic>
        <p:nvPicPr>
          <p:cNvPr id="4098" name="Picture 2" descr="Generated by DALL·E">
            <a:extLst>
              <a:ext uri="{FF2B5EF4-FFF2-40B4-BE49-F238E27FC236}">
                <a16:creationId xmlns:a16="http://schemas.microsoft.com/office/drawing/2014/main" id="{EE40816A-90D9-B807-C234-7A09E299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47" y="1194364"/>
            <a:ext cx="6460879" cy="64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60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AI, welke gevaren / opportuniteiten schuilen er om de hoek?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27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9269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B894-4B59-2190-C0B2-A6D95B17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Mogelijke gevaren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A320-60F0-72C8-2FF6-7F0DA6AA8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6" y="1194364"/>
            <a:ext cx="9242452" cy="6696000"/>
          </a:xfrm>
        </p:spPr>
        <p:txBody>
          <a:bodyPr>
            <a:normAutofit fontScale="92500" lnSpcReduction="10000"/>
          </a:bodyPr>
          <a:lstStyle/>
          <a:p>
            <a:r>
              <a:rPr lang="en-BE" dirty="0"/>
              <a:t>AI is niet de heilige graal</a:t>
            </a:r>
          </a:p>
          <a:p>
            <a:pPr lvl="1"/>
            <a:r>
              <a:rPr lang="en-GB" dirty="0"/>
              <a:t>V</a:t>
            </a:r>
            <a:r>
              <a:rPr lang="en-BE" dirty="0"/>
              <a:t>b. ChatGPT kan zeer overtuigend fout zijn.</a:t>
            </a:r>
          </a:p>
          <a:p>
            <a:r>
              <a:rPr lang="en-BE" dirty="0"/>
              <a:t>AI is niet transparant</a:t>
            </a:r>
          </a:p>
          <a:p>
            <a:pPr lvl="1"/>
            <a:r>
              <a:rPr lang="en-BE" dirty="0"/>
              <a:t>Waar haalt die zijn kennis vandaan?</a:t>
            </a:r>
          </a:p>
          <a:p>
            <a:pPr lvl="1"/>
            <a:r>
              <a:rPr lang="en-BE" dirty="0"/>
              <a:t>Hoe komt die tot een bepaalde uitkomst?</a:t>
            </a:r>
          </a:p>
          <a:p>
            <a:r>
              <a:rPr lang="en-BE" dirty="0"/>
              <a:t>AI is normatief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DD2E0-1632-B3C2-382D-44B986D9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28</a:t>
            </a:fld>
            <a:endParaRPr lang="nl-BE" noProof="0" dirty="0"/>
          </a:p>
        </p:txBody>
      </p:sp>
      <p:pic>
        <p:nvPicPr>
          <p:cNvPr id="1026" name="Picture 2" descr="Generated by DALL·E">
            <a:extLst>
              <a:ext uri="{FF2B5EF4-FFF2-40B4-BE49-F238E27FC236}">
                <a16:creationId xmlns:a16="http://schemas.microsoft.com/office/drawing/2014/main" id="{10183D71-7791-3F89-1EC1-46637569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277" y="819217"/>
            <a:ext cx="6906799" cy="69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071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B894-4B59-2190-C0B2-A6D95B17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Mogelijke gevaren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A320-60F0-72C8-2FF6-7F0DA6AA8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4"/>
            <a:ext cx="9540627" cy="6696000"/>
          </a:xfrm>
        </p:spPr>
        <p:txBody>
          <a:bodyPr>
            <a:normAutofit/>
          </a:bodyPr>
          <a:lstStyle/>
          <a:p>
            <a:r>
              <a:rPr lang="en-BE" dirty="0"/>
              <a:t>1 fout heeft een grotere impact</a:t>
            </a:r>
          </a:p>
          <a:p>
            <a:r>
              <a:rPr lang="en-BE" dirty="0"/>
              <a:t>Complexe werking ≠ goede werking</a:t>
            </a:r>
          </a:p>
          <a:p>
            <a:r>
              <a:rPr lang="en-BE" dirty="0"/>
              <a:t>AI does not fix bad data</a:t>
            </a:r>
          </a:p>
          <a:p>
            <a:pPr marL="85725" indent="0">
              <a:buNone/>
            </a:pPr>
            <a:endParaRPr lang="en-BE" dirty="0"/>
          </a:p>
          <a:p>
            <a:endParaRPr lang="en-BE" dirty="0"/>
          </a:p>
          <a:p>
            <a:pPr marL="85725" indent="0">
              <a:buNone/>
            </a:pPr>
            <a:r>
              <a:rPr lang="en-BE" dirty="0">
                <a:sym typeface="Wingdings" pitchFamily="2" charset="2"/>
              </a:rPr>
              <a:t> kritisch(er) zijn voor AI is oké.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DD2E0-1632-B3C2-382D-44B986D9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29</a:t>
            </a:fld>
            <a:endParaRPr lang="nl-BE" noProof="0" dirty="0"/>
          </a:p>
        </p:txBody>
      </p:sp>
      <p:pic>
        <p:nvPicPr>
          <p:cNvPr id="1026" name="Picture 2" descr="Generated by DALL·E">
            <a:extLst>
              <a:ext uri="{FF2B5EF4-FFF2-40B4-BE49-F238E27FC236}">
                <a16:creationId xmlns:a16="http://schemas.microsoft.com/office/drawing/2014/main" id="{10183D71-7791-3F89-1EC1-46637569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277" y="819217"/>
            <a:ext cx="6906799" cy="69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12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Ai, wat is het?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6" y="1194364"/>
            <a:ext cx="8935200" cy="6696000"/>
          </a:xfrm>
        </p:spPr>
        <p:txBody>
          <a:bodyPr>
            <a:normAutofit/>
          </a:bodyPr>
          <a:lstStyle/>
          <a:p>
            <a:r>
              <a:rPr lang="nl-NL" dirty="0"/>
              <a:t>Artificiële Intelligentie is een ‘oud’ concept (1956)</a:t>
            </a:r>
          </a:p>
          <a:p>
            <a:pPr lvl="1"/>
            <a:r>
              <a:rPr lang="nl-NL" dirty="0"/>
              <a:t>Software ~ menselijke intelligentie</a:t>
            </a:r>
          </a:p>
          <a:p>
            <a:pPr marL="719138" lvl="1" indent="0">
              <a:buNone/>
            </a:pPr>
            <a:endParaRPr lang="nl-NL" dirty="0"/>
          </a:p>
          <a:p>
            <a:pPr marL="719138" lvl="1" indent="0">
              <a:buNone/>
            </a:pPr>
            <a:r>
              <a:rPr lang="nl-NL" dirty="0"/>
              <a:t>‘redeneren’, ‘begrijpen’, ‘spreken’, ‘herkennen’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</a:t>
            </a:fld>
            <a:endParaRPr lang="nl-BE" noProof="0" dirty="0"/>
          </a:p>
        </p:txBody>
      </p:sp>
      <p:pic>
        <p:nvPicPr>
          <p:cNvPr id="6" name="Picture 5" descr="A robot sitting in a chair&#10;&#10;Description automatically generated">
            <a:extLst>
              <a:ext uri="{FF2B5EF4-FFF2-40B4-BE49-F238E27FC236}">
                <a16:creationId xmlns:a16="http://schemas.microsoft.com/office/drawing/2014/main" id="{D7803433-8559-1E96-454B-E70810CDC8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026" y="1194364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43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8C3E-5A49-0594-0B50-8EA4944C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Hoe </a:t>
            </a:r>
            <a:r>
              <a:rPr lang="en-GB" dirty="0" err="1"/>
              <a:t>kunnen</a:t>
            </a:r>
            <a:r>
              <a:rPr lang="en-GB" dirty="0"/>
              <a:t> we </a:t>
            </a:r>
            <a:r>
              <a:rPr lang="en-GB" dirty="0" err="1"/>
              <a:t>positief</a:t>
            </a:r>
            <a:r>
              <a:rPr lang="en-GB" dirty="0"/>
              <a:t> </a:t>
            </a:r>
            <a:r>
              <a:rPr lang="en-GB" dirty="0" err="1"/>
              <a:t>omgaan</a:t>
            </a:r>
            <a:r>
              <a:rPr lang="en-GB" dirty="0"/>
              <a:t> met ai?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B1C1-228E-AD7C-4AD2-509A5FB8F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6" y="1194364"/>
            <a:ext cx="8347931" cy="6696000"/>
          </a:xfrm>
        </p:spPr>
        <p:txBody>
          <a:bodyPr>
            <a:normAutofit/>
          </a:bodyPr>
          <a:lstStyle/>
          <a:p>
            <a:r>
              <a:rPr lang="nl-BE" dirty="0"/>
              <a:t>Doel van AI voorop stellen</a:t>
            </a:r>
          </a:p>
          <a:p>
            <a:r>
              <a:rPr lang="nl-BE" dirty="0"/>
              <a:t>Vb. technologie gebruiken om huiswerk te maken is niet nieuw. </a:t>
            </a:r>
          </a:p>
          <a:p>
            <a:r>
              <a:rPr lang="nl-BE" dirty="0"/>
              <a:t>Educatieve component aan verbinden</a:t>
            </a:r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FB2C0-3639-E59E-D184-2DEA9AED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30</a:t>
            </a:fld>
            <a:endParaRPr lang="nl-BE" noProof="0" dirty="0"/>
          </a:p>
        </p:txBody>
      </p:sp>
      <p:pic>
        <p:nvPicPr>
          <p:cNvPr id="2050" name="Picture 2" descr="Generated by DALL·E">
            <a:extLst>
              <a:ext uri="{FF2B5EF4-FFF2-40B4-BE49-F238E27FC236}">
                <a16:creationId xmlns:a16="http://schemas.microsoft.com/office/drawing/2014/main" id="{C54A2F5D-38E5-D036-808A-E8C0660D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403" y="1240747"/>
            <a:ext cx="6345997" cy="634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133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8C3E-5A49-0594-0B50-8EA4944C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Hoe </a:t>
            </a:r>
            <a:r>
              <a:rPr lang="en-GB" dirty="0" err="1"/>
              <a:t>kunnen</a:t>
            </a:r>
            <a:r>
              <a:rPr lang="en-GB" dirty="0"/>
              <a:t> we </a:t>
            </a:r>
            <a:r>
              <a:rPr lang="en-GB" dirty="0" err="1"/>
              <a:t>positief</a:t>
            </a:r>
            <a:r>
              <a:rPr lang="en-GB" dirty="0"/>
              <a:t> </a:t>
            </a:r>
            <a:r>
              <a:rPr lang="en-GB" dirty="0" err="1"/>
              <a:t>omgaan</a:t>
            </a:r>
            <a:r>
              <a:rPr lang="en-GB" dirty="0"/>
              <a:t> met ai?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B1C1-228E-AD7C-4AD2-509A5FB8F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6" y="1194364"/>
            <a:ext cx="7937472" cy="6696000"/>
          </a:xfrm>
        </p:spPr>
        <p:txBody>
          <a:bodyPr>
            <a:normAutofit/>
          </a:bodyPr>
          <a:lstStyle/>
          <a:p>
            <a:r>
              <a:rPr lang="nl-BE" sz="4000" dirty="0"/>
              <a:t>Experimenteer zelf met AI</a:t>
            </a:r>
          </a:p>
          <a:p>
            <a:r>
              <a:rPr lang="nl-BE" sz="4000" dirty="0"/>
              <a:t>Vb. weekmenu opstellen door </a:t>
            </a:r>
            <a:r>
              <a:rPr lang="nl-BE" sz="4000" dirty="0" err="1"/>
              <a:t>ChatGPT</a:t>
            </a:r>
            <a:endParaRPr lang="nl-BE" sz="4000" dirty="0"/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FB2C0-3639-E59E-D184-2DEA9AED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31</a:t>
            </a:fld>
            <a:endParaRPr lang="nl-BE" noProof="0" dirty="0"/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56443E8-407B-49E3-52FD-45A30DE54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33" y="999718"/>
            <a:ext cx="8156797" cy="854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68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0F6C6265-AF18-F5CE-5B68-7F6A8648E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r="131"/>
          <a:stretch/>
        </p:blipFill>
        <p:spPr>
          <a:xfrm>
            <a:off x="10807106" y="1194364"/>
            <a:ext cx="6512270" cy="8559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78C3E-5A49-0594-0B50-8EA4944C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Hoe </a:t>
            </a:r>
            <a:r>
              <a:rPr lang="en-GB" dirty="0" err="1"/>
              <a:t>kunnen</a:t>
            </a:r>
            <a:r>
              <a:rPr lang="en-GB" dirty="0"/>
              <a:t> we </a:t>
            </a:r>
            <a:r>
              <a:rPr lang="en-GB" dirty="0" err="1"/>
              <a:t>positief</a:t>
            </a:r>
            <a:r>
              <a:rPr lang="en-GB" dirty="0"/>
              <a:t> </a:t>
            </a:r>
            <a:r>
              <a:rPr lang="en-GB" dirty="0" err="1"/>
              <a:t>omgaan</a:t>
            </a:r>
            <a:r>
              <a:rPr lang="en-GB" dirty="0"/>
              <a:t> met ai?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B1C1-228E-AD7C-4AD2-509A5FB8F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6" y="1194364"/>
            <a:ext cx="9395569" cy="6696000"/>
          </a:xfrm>
        </p:spPr>
        <p:txBody>
          <a:bodyPr>
            <a:normAutofit/>
          </a:bodyPr>
          <a:lstStyle/>
          <a:p>
            <a:r>
              <a:rPr lang="nl-BE" sz="4000" dirty="0"/>
              <a:t>Samen AI ervaren</a:t>
            </a:r>
          </a:p>
          <a:p>
            <a:r>
              <a:rPr lang="nl-BE" sz="4000" dirty="0"/>
              <a:t>Vb. nieuwjaarsbrief schrijven met </a:t>
            </a:r>
            <a:r>
              <a:rPr lang="nl-BE" sz="4000" dirty="0" err="1"/>
              <a:t>ChatGPT</a:t>
            </a:r>
            <a:r>
              <a:rPr lang="nl-BE" sz="4000" dirty="0"/>
              <a:t> en afbeelding maken met Bing </a:t>
            </a:r>
            <a:r>
              <a:rPr lang="nl-BE" sz="4000" dirty="0" err="1"/>
              <a:t>Create</a:t>
            </a:r>
            <a:endParaRPr lang="nl-BE" sz="4000" dirty="0"/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FB2C0-3639-E59E-D184-2DEA9AED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32</a:t>
            </a:fld>
            <a:endParaRPr lang="nl-BE" noProof="0" dirty="0"/>
          </a:p>
        </p:txBody>
      </p:sp>
      <p:pic>
        <p:nvPicPr>
          <p:cNvPr id="6" name="Picture 5" descr="A collage of a card&#10;&#10;Description automatically generated">
            <a:extLst>
              <a:ext uri="{FF2B5EF4-FFF2-40B4-BE49-F238E27FC236}">
                <a16:creationId xmlns:a16="http://schemas.microsoft.com/office/drawing/2014/main" id="{BC9C392C-F27E-8C12-3B24-830B94318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29" y="3481566"/>
            <a:ext cx="5102382" cy="480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54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kan je doen als ouder?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33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42219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B894-4B59-2190-C0B2-A6D95B17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A320-60F0-72C8-2FF6-7F0DA6AA8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1626210"/>
            <a:ext cx="15171882" cy="6696000"/>
          </a:xfrm>
        </p:spPr>
        <p:txBody>
          <a:bodyPr>
            <a:normAutofit/>
          </a:bodyPr>
          <a:lstStyle/>
          <a:p>
            <a:r>
              <a:rPr lang="en-BE" dirty="0"/>
              <a:t>Experimenteer!</a:t>
            </a:r>
          </a:p>
          <a:p>
            <a:r>
              <a:rPr lang="en-BE" dirty="0"/>
              <a:t>Leer het zelf kennen</a:t>
            </a:r>
          </a:p>
          <a:p>
            <a:r>
              <a:rPr lang="en-BE" dirty="0"/>
              <a:t>Ervaar samen</a:t>
            </a:r>
          </a:p>
          <a:p>
            <a:r>
              <a:rPr lang="en-BE" dirty="0"/>
              <a:t>Blijf kritisch</a:t>
            </a:r>
          </a:p>
          <a:p>
            <a:r>
              <a:rPr lang="en-BE" dirty="0"/>
              <a:t>Babbel</a:t>
            </a:r>
          </a:p>
          <a:p>
            <a:pPr marL="719138" lvl="1" indent="0">
              <a:buNone/>
            </a:pP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DD2E0-1632-B3C2-382D-44B986D9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34</a:t>
            </a:fld>
            <a:endParaRPr lang="nl-BE" noProof="0" dirty="0"/>
          </a:p>
        </p:txBody>
      </p:sp>
      <p:pic>
        <p:nvPicPr>
          <p:cNvPr id="5124" name="Picture 4" descr="Generated by DALL·E">
            <a:extLst>
              <a:ext uri="{FF2B5EF4-FFF2-40B4-BE49-F238E27FC236}">
                <a16:creationId xmlns:a16="http://schemas.microsoft.com/office/drawing/2014/main" id="{DDCA69A7-D941-EE18-7354-221ABE6E8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121" y="136025"/>
            <a:ext cx="1490185" cy="149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366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B894-4B59-2190-C0B2-A6D95B17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Handvaten voor gesprekken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5A320-60F0-72C8-2FF6-7F0DA6AA8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G</a:t>
            </a:r>
            <a:r>
              <a:rPr lang="en-BE" dirty="0"/>
              <a:t>a de gesprekken vooral niet uit de weg</a:t>
            </a:r>
          </a:p>
          <a:p>
            <a:pPr marL="85725" indent="0">
              <a:buNone/>
            </a:pPr>
            <a:endParaRPr lang="en-GB" b="1" dirty="0"/>
          </a:p>
          <a:p>
            <a:r>
              <a:rPr lang="en-BE" dirty="0"/>
              <a:t>Begrijp wat AI betekent in de leefwereld van je kind</a:t>
            </a:r>
          </a:p>
          <a:p>
            <a:pPr lvl="1"/>
            <a:r>
              <a:rPr lang="en-BE" dirty="0"/>
              <a:t>Waarvoor wordt AI gebruikt? // </a:t>
            </a:r>
            <a:r>
              <a:rPr lang="en-GB" dirty="0"/>
              <a:t>E</a:t>
            </a:r>
            <a:r>
              <a:rPr lang="en-BE" dirty="0"/>
              <a:t>r is niet iets als “AI”</a:t>
            </a:r>
          </a:p>
          <a:p>
            <a:pPr lvl="1"/>
            <a:r>
              <a:rPr lang="en-BE" dirty="0"/>
              <a:t>Welke “rol” neemt het over?</a:t>
            </a:r>
          </a:p>
          <a:p>
            <a:pPr marL="719138" lvl="1" indent="0">
              <a:buNone/>
            </a:pPr>
            <a:endParaRPr lang="en-GB" dirty="0"/>
          </a:p>
          <a:p>
            <a:r>
              <a:rPr lang="en-BE" dirty="0"/>
              <a:t>Ethische aspecten bespreken</a:t>
            </a:r>
          </a:p>
          <a:p>
            <a:pPr marL="719138" lvl="1" indent="0">
              <a:buNone/>
            </a:pPr>
            <a:endParaRPr lang="en-BE" dirty="0"/>
          </a:p>
          <a:p>
            <a:r>
              <a:rPr lang="en-BE" dirty="0"/>
              <a:t>Luister ook naar hoe je kinderen ermee omgaan, zij zijn vaak meer expert. </a:t>
            </a:r>
          </a:p>
          <a:p>
            <a:pPr marL="85725" indent="0">
              <a:buNone/>
            </a:pPr>
            <a:endParaRPr lang="en-BE" dirty="0"/>
          </a:p>
          <a:p>
            <a:r>
              <a:rPr lang="en-BE" dirty="0"/>
              <a:t>AI is niet slecht</a:t>
            </a:r>
          </a:p>
          <a:p>
            <a:pPr lvl="1"/>
            <a:r>
              <a:rPr lang="en-BE" dirty="0"/>
              <a:t>Maar hou oog voor gevaren (vb. My AI)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DD2E0-1632-B3C2-382D-44B986D9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35</a:t>
            </a:fld>
            <a:endParaRPr lang="nl-BE" noProof="0" dirty="0"/>
          </a:p>
        </p:txBody>
      </p:sp>
      <p:pic>
        <p:nvPicPr>
          <p:cNvPr id="5" name="Picture 2" descr="Generated by DALL·E">
            <a:extLst>
              <a:ext uri="{FF2B5EF4-FFF2-40B4-BE49-F238E27FC236}">
                <a16:creationId xmlns:a16="http://schemas.microsoft.com/office/drawing/2014/main" id="{1757715D-913A-66EB-E230-B4DD5706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314" y="136026"/>
            <a:ext cx="1493992" cy="14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86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 (on)waarheden rond AI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36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73592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62AE-47EB-69CA-32D2-2037D6E5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84" y="3717425"/>
            <a:ext cx="15705282" cy="1414479"/>
          </a:xfrm>
        </p:spPr>
        <p:txBody>
          <a:bodyPr anchor="b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Help!</a:t>
            </a:r>
            <a:b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“mijn kind zal minder sociaal worden door AI!”</a:t>
            </a:r>
            <a:endParaRPr lang="en-BE" sz="5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3838-E5A6-CA57-8C0C-3FCFDD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 anchor="ctr">
            <a:normAutofit/>
          </a:bodyPr>
          <a:lstStyle/>
          <a:p>
            <a:pPr marL="0" marR="0" lvl="0" indent="0" algn="r" defTabSz="1300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84E0-0BD4-4705-A12B-9B71DDE63301}" type="slidenum">
              <a:rPr kumimoji="0" lang="nl-BE" sz="1707" b="0" i="0" u="none" strike="noStrike" kern="1200" cap="none" spc="0" normalizeH="0" baseline="0" noProof="0" smtClean="0">
                <a:ln>
                  <a:noFill/>
                </a:ln>
                <a:solidFill>
                  <a:srgbClr val="1E64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300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BE" sz="1707" b="0" i="0" u="none" strike="noStrike" kern="1200" cap="none" spc="0" normalizeH="0" baseline="0" noProof="0">
              <a:ln>
                <a:noFill/>
              </a:ln>
              <a:solidFill>
                <a:srgbClr val="1E64C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20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62AE-47EB-69CA-32D2-2037D6E5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84" y="3717425"/>
            <a:ext cx="15705282" cy="1414479"/>
          </a:xfrm>
        </p:spPr>
        <p:txBody>
          <a:bodyPr anchor="b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Help!</a:t>
            </a:r>
            <a:b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“Mijn kind zal geen hulp zoeken bij een mens”</a:t>
            </a:r>
            <a:endParaRPr lang="en-BE" sz="5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3838-E5A6-CA57-8C0C-3FCFDD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 anchor="ctr">
            <a:normAutofit/>
          </a:bodyPr>
          <a:lstStyle/>
          <a:p>
            <a:pPr marL="0" marR="0" lvl="0" indent="0" algn="r" defTabSz="1300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84E0-0BD4-4705-A12B-9B71DDE63301}" type="slidenum">
              <a:rPr kumimoji="0" lang="nl-BE" sz="1707" b="0" i="0" u="none" strike="noStrike" kern="1200" cap="none" spc="0" normalizeH="0" baseline="0" noProof="0" smtClean="0">
                <a:ln>
                  <a:noFill/>
                </a:ln>
                <a:solidFill>
                  <a:srgbClr val="1E64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300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BE" sz="1707" b="0" i="0" u="none" strike="noStrike" kern="1200" cap="none" spc="0" normalizeH="0" baseline="0" noProof="0">
              <a:ln>
                <a:noFill/>
              </a:ln>
              <a:solidFill>
                <a:srgbClr val="1E64C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81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62AE-47EB-69CA-32D2-2037D6E5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84" y="3717425"/>
            <a:ext cx="15705282" cy="1414479"/>
          </a:xfrm>
        </p:spPr>
        <p:txBody>
          <a:bodyPr anchor="b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Help!</a:t>
            </a:r>
            <a:b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“mijn kind wordt dommer door AI”</a:t>
            </a:r>
            <a:endParaRPr lang="en-BE" sz="5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3838-E5A6-CA57-8C0C-3FCFDD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 anchor="ctr">
            <a:normAutofit/>
          </a:bodyPr>
          <a:lstStyle/>
          <a:p>
            <a:pPr marL="0" marR="0" lvl="0" indent="0" algn="r" defTabSz="1300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84E0-0BD4-4705-A12B-9B71DDE63301}" type="slidenum">
              <a:rPr kumimoji="0" lang="nl-BE" sz="1707" b="0" i="0" u="none" strike="noStrike" kern="1200" cap="none" spc="0" normalizeH="0" baseline="0" noProof="0" smtClean="0">
                <a:ln>
                  <a:noFill/>
                </a:ln>
                <a:solidFill>
                  <a:srgbClr val="1E64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300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BE" sz="1707" b="0" i="0" u="none" strike="noStrike" kern="1200" cap="none" spc="0" normalizeH="0" baseline="0" noProof="0">
              <a:ln>
                <a:noFill/>
              </a:ln>
              <a:solidFill>
                <a:srgbClr val="1E64C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1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62AE-47EB-69CA-32D2-2037D6E5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1414479"/>
          </a:xfrm>
        </p:spPr>
        <p:txBody>
          <a:bodyPr anchor="b">
            <a:normAutofit/>
          </a:bodyPr>
          <a:lstStyle/>
          <a:p>
            <a:r>
              <a:rPr lang="en-BE" dirty="0"/>
              <a:t>Ai en de seizoenen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3838-E5A6-CA57-8C0C-3FCFDD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E184E0-0BD4-4705-A12B-9B71DDE63301}" type="slidenum">
              <a:rPr lang="nl-BE" noProof="0" smtClean="0"/>
              <a:pPr>
                <a:spcAft>
                  <a:spcPts val="600"/>
                </a:spcAft>
              </a:pPr>
              <a:t>4</a:t>
            </a:fld>
            <a:endParaRPr lang="nl-BE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E18301-BB61-4F35-1A4A-AABFBB5B4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22"/>
          <a:stretch/>
        </p:blipFill>
        <p:spPr>
          <a:xfrm>
            <a:off x="404815" y="1752601"/>
            <a:ext cx="16150280" cy="77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15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6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62AE-47EB-69CA-32D2-2037D6E5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84" y="3717425"/>
            <a:ext cx="15705282" cy="1414479"/>
          </a:xfrm>
        </p:spPr>
        <p:txBody>
          <a:bodyPr anchor="b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Help!</a:t>
            </a:r>
            <a:b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“mijn kind/IK kan niet meer mee”</a:t>
            </a:r>
            <a:endParaRPr lang="en-BE" sz="5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3838-E5A6-CA57-8C0C-3FCFDD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 anchor="ctr">
            <a:normAutofit/>
          </a:bodyPr>
          <a:lstStyle/>
          <a:p>
            <a:pPr marL="0" marR="0" lvl="0" indent="0" algn="r" defTabSz="13003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AE184E0-0BD4-4705-A12B-9B71DDE63301}" type="slidenum">
              <a:rPr kumimoji="0" lang="nl-BE" sz="1707" b="0" i="0" u="none" strike="noStrike" kern="1200" cap="none" spc="0" normalizeH="0" baseline="0" noProof="0" smtClean="0">
                <a:ln>
                  <a:noFill/>
                </a:ln>
                <a:solidFill>
                  <a:srgbClr val="1E64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3003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BE" sz="1707" b="0" i="0" u="none" strike="noStrike" kern="1200" cap="none" spc="0" normalizeH="0" baseline="0" noProof="0">
              <a:ln>
                <a:noFill/>
              </a:ln>
              <a:solidFill>
                <a:srgbClr val="1E64C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920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3B19-8754-D47A-DE39-82809E95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Meer info over “digitaal opvoeden”?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45616-710B-FEEB-7B68-1371111A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41</a:t>
            </a:fld>
            <a:endParaRPr lang="nl-BE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F746D-BDEC-51BA-1DC9-6B837EB00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137" y="3819290"/>
            <a:ext cx="7772400" cy="21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01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Zijn er nog vragen? Stuur ze in de chat!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42</a:t>
            </a:fld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2D5CDA1-9DB6-3A03-662B-C8530DDC331B}"/>
              </a:ext>
            </a:extLst>
          </p:cNvPr>
          <p:cNvSpPr txBox="1"/>
          <p:nvPr/>
        </p:nvSpPr>
        <p:spPr>
          <a:xfrm>
            <a:off x="4339883" y="4631312"/>
            <a:ext cx="8679766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AA08108-6B11-DBD5-FA7F-F595EAAE3059}"/>
              </a:ext>
            </a:extLst>
          </p:cNvPr>
          <p:cNvSpPr txBox="1"/>
          <p:nvPr/>
        </p:nvSpPr>
        <p:spPr>
          <a:xfrm>
            <a:off x="4339883" y="4631312"/>
            <a:ext cx="8679766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886E619-AC4C-E3B1-63FA-9551FCEBB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8544" y="8173329"/>
            <a:ext cx="2447781" cy="135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3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62AE-47EB-69CA-32D2-2037D6E5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1414479"/>
          </a:xfrm>
        </p:spPr>
        <p:txBody>
          <a:bodyPr anchor="b">
            <a:normAutofit/>
          </a:bodyPr>
          <a:lstStyle/>
          <a:p>
            <a:r>
              <a:rPr lang="en-BE" dirty="0"/>
              <a:t>Ai en de seizoenen - oorzaak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3838-E5A6-CA57-8C0C-3FCFDD82D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73426" y="8948703"/>
            <a:ext cx="921880" cy="51928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AE184E0-0BD4-4705-A12B-9B71DDE63301}" type="slidenum">
              <a:rPr lang="nl-BE" noProof="0" smtClean="0"/>
              <a:pPr>
                <a:spcAft>
                  <a:spcPts val="600"/>
                </a:spcAft>
              </a:pPr>
              <a:t>5</a:t>
            </a:fld>
            <a:endParaRPr lang="nl-BE" noProof="0" dirty="0"/>
          </a:p>
        </p:txBody>
      </p:sp>
      <p:pic>
        <p:nvPicPr>
          <p:cNvPr id="3074" name="Picture 2" descr="refer to caption">
            <a:extLst>
              <a:ext uri="{FF2B5EF4-FFF2-40B4-BE49-F238E27FC236}">
                <a16:creationId xmlns:a16="http://schemas.microsoft.com/office/drawing/2014/main" id="{21533F17-3903-4191-28C8-58AEEA8B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1577703"/>
            <a:ext cx="10661650" cy="78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30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98E71-8D72-C6C8-7D52-C1070DB9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AI, Hoe werkt het?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18C93-8E75-E190-E470-C7DA780D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</a:t>
            </a:fld>
            <a:endParaRPr lang="nl-BE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FDD4F-A699-1833-A81E-38821EB0D321}"/>
              </a:ext>
            </a:extLst>
          </p:cNvPr>
          <p:cNvSpPr txBox="1"/>
          <p:nvPr/>
        </p:nvSpPr>
        <p:spPr>
          <a:xfrm>
            <a:off x="5470834" y="4289866"/>
            <a:ext cx="4264309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000" dirty="0"/>
              <a:t>Machine 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C9F72-D463-8D80-9F02-36E4E58AE329}"/>
              </a:ext>
            </a:extLst>
          </p:cNvPr>
          <p:cNvSpPr txBox="1"/>
          <p:nvPr/>
        </p:nvSpPr>
        <p:spPr>
          <a:xfrm>
            <a:off x="1143000" y="5052960"/>
            <a:ext cx="3379451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000" dirty="0"/>
              <a:t>Deep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B3C67-B79E-1165-9C2A-06B828D691FF}"/>
              </a:ext>
            </a:extLst>
          </p:cNvPr>
          <p:cNvSpPr txBox="1"/>
          <p:nvPr/>
        </p:nvSpPr>
        <p:spPr>
          <a:xfrm>
            <a:off x="987730" y="2357104"/>
            <a:ext cx="5548314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000" dirty="0"/>
              <a:t>(un)supervised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32819-8900-6F92-1720-3324D5523387}"/>
              </a:ext>
            </a:extLst>
          </p:cNvPr>
          <p:cNvSpPr txBox="1"/>
          <p:nvPr/>
        </p:nvSpPr>
        <p:spPr>
          <a:xfrm>
            <a:off x="7816990" y="2036494"/>
            <a:ext cx="4634602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000" dirty="0"/>
              <a:t>Reinforced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8BF0F3-EE5B-FBA6-C5AB-2AAA074DBE58}"/>
              </a:ext>
            </a:extLst>
          </p:cNvPr>
          <p:cNvSpPr txBox="1"/>
          <p:nvPr/>
        </p:nvSpPr>
        <p:spPr>
          <a:xfrm>
            <a:off x="10880435" y="5159596"/>
            <a:ext cx="4634602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000" dirty="0"/>
              <a:t>Reinforced 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A5E52-99D5-C621-D697-2021DAAB3B50}"/>
              </a:ext>
            </a:extLst>
          </p:cNvPr>
          <p:cNvSpPr txBox="1"/>
          <p:nvPr/>
        </p:nvSpPr>
        <p:spPr>
          <a:xfrm>
            <a:off x="9735143" y="7115003"/>
            <a:ext cx="5033750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000" dirty="0"/>
              <a:t>Contrastive language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0A766-CA4F-1CB6-F8DA-084114C3846D}"/>
              </a:ext>
            </a:extLst>
          </p:cNvPr>
          <p:cNvSpPr txBox="1"/>
          <p:nvPr/>
        </p:nvSpPr>
        <p:spPr>
          <a:xfrm>
            <a:off x="4522451" y="6673844"/>
            <a:ext cx="2837636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000" dirty="0"/>
              <a:t>Pre-training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A884B3-9C1C-B426-5F40-DCAA67E48BAE}"/>
              </a:ext>
            </a:extLst>
          </p:cNvPr>
          <p:cNvSpPr txBox="1"/>
          <p:nvPr/>
        </p:nvSpPr>
        <p:spPr>
          <a:xfrm>
            <a:off x="11792543" y="3289114"/>
            <a:ext cx="3550972" cy="763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BE" sz="4000" dirty="0"/>
              <a:t>Random forest</a:t>
            </a:r>
          </a:p>
        </p:txBody>
      </p:sp>
      <p:pic>
        <p:nvPicPr>
          <p:cNvPr id="5122" name="Picture 2" descr="The dangers of trusting black-box machine learning - TechTalks">
            <a:extLst>
              <a:ext uri="{FF2B5EF4-FFF2-40B4-BE49-F238E27FC236}">
                <a16:creationId xmlns:a16="http://schemas.microsoft.com/office/drawing/2014/main" id="{DB7A46A2-AFF0-E50A-397A-E745065C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-136013"/>
            <a:ext cx="17856200" cy="1190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0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AI, Hoe werkt het? - vereenvoudigd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6" y="1194364"/>
            <a:ext cx="8935200" cy="6696000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AI </a:t>
            </a:r>
            <a:r>
              <a:rPr lang="nl-NL" b="1" dirty="0"/>
              <a:t>zoekt structuur &amp; relaties</a:t>
            </a:r>
          </a:p>
          <a:p>
            <a:pPr lvl="1"/>
            <a:r>
              <a:rPr lang="nl-NL" dirty="0"/>
              <a:t>Het “leert” uit die data om iets te kunnen doen</a:t>
            </a:r>
          </a:p>
          <a:p>
            <a:pPr marL="719138" lvl="1" indent="0">
              <a:buNone/>
            </a:pPr>
            <a:endParaRPr lang="nl-NL" dirty="0"/>
          </a:p>
          <a:p>
            <a:r>
              <a:rPr lang="nl-NL" dirty="0"/>
              <a:t>Er zijn veel verschillende manieren van “</a:t>
            </a:r>
            <a:r>
              <a:rPr lang="nl-NL" b="1" dirty="0"/>
              <a:t>leren</a:t>
            </a:r>
            <a:r>
              <a:rPr lang="nl-NL" dirty="0"/>
              <a:t>”</a:t>
            </a:r>
          </a:p>
          <a:p>
            <a:pPr marL="85725" indent="0">
              <a:buNone/>
            </a:pPr>
            <a:endParaRPr lang="nl-NL" dirty="0"/>
          </a:p>
          <a:p>
            <a:r>
              <a:rPr lang="nl-NL" dirty="0"/>
              <a:t>Er zijn veel verschillende soorten </a:t>
            </a:r>
            <a:r>
              <a:rPr lang="nl-NL" b="1" dirty="0"/>
              <a:t>data</a:t>
            </a:r>
          </a:p>
          <a:p>
            <a:endParaRPr lang="nl-NL" dirty="0"/>
          </a:p>
          <a:p>
            <a:pPr marL="719138" lvl="1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</a:t>
            </a:fld>
            <a:endParaRPr lang="nl-BE" noProof="0" dirty="0"/>
          </a:p>
        </p:txBody>
      </p:sp>
      <p:pic>
        <p:nvPicPr>
          <p:cNvPr id="7" name="Picture 6" descr="A box with colorful wires coming out of it&#10;&#10;Description automatically generated">
            <a:extLst>
              <a:ext uri="{FF2B5EF4-FFF2-40B4-BE49-F238E27FC236}">
                <a16:creationId xmlns:a16="http://schemas.microsoft.com/office/drawing/2014/main" id="{1AB5A98B-6A9A-5DC3-3899-3D1E84189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492" y="1449659"/>
            <a:ext cx="6094908" cy="60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4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AI, op wat draait het?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9391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3"/>
            <a:ext cx="7833512" cy="6949869"/>
          </a:xfrm>
        </p:spPr>
        <p:txBody>
          <a:bodyPr>
            <a:normAutofit fontScale="92500" lnSpcReduction="10000"/>
          </a:bodyPr>
          <a:lstStyle/>
          <a:p>
            <a:r>
              <a:rPr lang="nl-BE" dirty="0"/>
              <a:t>Wat zijn data? </a:t>
            </a:r>
          </a:p>
          <a:p>
            <a:r>
              <a:rPr lang="nl-BE" dirty="0"/>
              <a:t>Data zijn gegevens</a:t>
            </a:r>
          </a:p>
          <a:p>
            <a:endParaRPr lang="nl-BE" dirty="0"/>
          </a:p>
          <a:p>
            <a:r>
              <a:rPr lang="nl-BE" dirty="0">
                <a:sym typeface="Wingdings" pitchFamily="2" charset="2"/>
              </a:rPr>
              <a:t>AI wordt getraind door Big data: veel, doorzoekbare, ‘exacte’ gegevens</a:t>
            </a:r>
          </a:p>
          <a:p>
            <a:pPr lvl="1"/>
            <a:r>
              <a:rPr lang="nl-BE" dirty="0">
                <a:sym typeface="Wingdings" pitchFamily="2" charset="2"/>
              </a:rPr>
              <a:t>Vb. heel veel gelabelde foto’s van honden &amp; katten</a:t>
            </a:r>
          </a:p>
          <a:p>
            <a:endParaRPr lang="nl-BE" dirty="0">
              <a:sym typeface="Wingdings" pitchFamily="2" charset="2"/>
            </a:endParaRPr>
          </a:p>
          <a:p>
            <a:pPr marL="85725" indent="0">
              <a:buNone/>
            </a:pPr>
            <a:endParaRPr lang="nl-BE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9</a:t>
            </a:fld>
            <a:endParaRPr lang="nl-BE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F6DCF-1935-1B63-0235-90B348418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76"/>
          <a:stretch/>
        </p:blipFill>
        <p:spPr>
          <a:xfrm>
            <a:off x="12613080" y="4496617"/>
            <a:ext cx="3922320" cy="3647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59584-0BD8-1F03-5820-6F85626D9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3080" y="285608"/>
            <a:ext cx="3922320" cy="3922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74B05-600A-A64F-36EE-B7B54E1BB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271" y="4496617"/>
            <a:ext cx="2561506" cy="3842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2D9211-48C8-B413-B8CA-67E9C6B68207}"/>
              </a:ext>
            </a:extLst>
          </p:cNvPr>
          <p:cNvSpPr txBox="1"/>
          <p:nvPr/>
        </p:nvSpPr>
        <p:spPr>
          <a:xfrm>
            <a:off x="11834711" y="5905342"/>
            <a:ext cx="1498609" cy="83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400" dirty="0"/>
              <a:t>=</a:t>
            </a:r>
            <a:endParaRPr lang="en-BE" sz="4400" dirty="0"/>
          </a:p>
        </p:txBody>
      </p:sp>
    </p:spTree>
    <p:extLst>
      <p:ext uri="{BB962C8B-B14F-4D97-AF65-F5344CB8AC3E}">
        <p14:creationId xmlns:p14="http://schemas.microsoft.com/office/powerpoint/2010/main" val="2156457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eit Gent">
      <a:dk1>
        <a:sysClr val="windowText" lastClr="000000"/>
      </a:dk1>
      <a:lt1>
        <a:sysClr val="window" lastClr="FFFFFF"/>
      </a:lt1>
      <a:dk2>
        <a:srgbClr val="1E64C8"/>
      </a:dk2>
      <a:lt2>
        <a:srgbClr val="FFD200"/>
      </a:lt2>
      <a:accent1>
        <a:srgbClr val="1E64C8"/>
      </a:accent1>
      <a:accent2>
        <a:srgbClr val="FFD2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MICT-UGent.potx" id="{5DACBF12-6C45-4B0B-9B26-5ADF7A9D2EA2}" vid="{B55B6A2D-A581-4CE7-BD63-161CC6300F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927</TotalTime>
  <Words>1047</Words>
  <Application>Microsoft Macintosh PowerPoint</Application>
  <PresentationFormat>Custom</PresentationFormat>
  <Paragraphs>269</Paragraphs>
  <Slides>42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Google Sans</vt:lpstr>
      <vt:lpstr>Wingdings</vt:lpstr>
      <vt:lpstr>Office Theme</vt:lpstr>
      <vt:lpstr>AI, een vloek of zegen?</vt:lpstr>
      <vt:lpstr>AI, wat is het?</vt:lpstr>
      <vt:lpstr>Ai, wat is het?</vt:lpstr>
      <vt:lpstr>Ai en de seizoenen</vt:lpstr>
      <vt:lpstr>Ai en de seizoenen - oorzaak</vt:lpstr>
      <vt:lpstr>AI, Hoe werkt het?</vt:lpstr>
      <vt:lpstr>AI, Hoe werkt het? - vereenvoudigd</vt:lpstr>
      <vt:lpstr>AI, op wat draait het?</vt:lpstr>
      <vt:lpstr>data</vt:lpstr>
      <vt:lpstr>Hoe wordt data gecreëerd?</vt:lpstr>
      <vt:lpstr>Data  als monoliet</vt:lpstr>
      <vt:lpstr>Data, waarom is dat belangrijk?</vt:lpstr>
      <vt:lpstr>AI is per definitie historisch biased</vt:lpstr>
      <vt:lpstr>Data, waarom is dat belangrijk?</vt:lpstr>
      <vt:lpstr>Hoe omgaan met data?</vt:lpstr>
      <vt:lpstr>AI, wat Doet het?</vt:lpstr>
      <vt:lpstr>Ai, wat doet het?</vt:lpstr>
      <vt:lpstr>Ai, wat doet het voor u?</vt:lpstr>
      <vt:lpstr>Ai, wat doet het voor u? - ChatGPT</vt:lpstr>
      <vt:lpstr>Ai, wat doet het voor u? - ChatGPT</vt:lpstr>
      <vt:lpstr>Ai, wat doet het voor u? - ChatGPT</vt:lpstr>
      <vt:lpstr>Ai, wat doet het voor u? – My AI</vt:lpstr>
      <vt:lpstr>AI is niet artificieel, noch intelligent</vt:lpstr>
      <vt:lpstr>Maar doet dat ertoe AI of niet AI?</vt:lpstr>
      <vt:lpstr>AI vs Niet AI</vt:lpstr>
      <vt:lpstr>Human in the loop</vt:lpstr>
      <vt:lpstr>AI, welke gevaren / opportuniteiten schuilen er om de hoek?</vt:lpstr>
      <vt:lpstr>Mogelijke gevaren</vt:lpstr>
      <vt:lpstr>Mogelijke gevaren</vt:lpstr>
      <vt:lpstr>Hoe kunnen we positief omgaan met ai?</vt:lpstr>
      <vt:lpstr>Hoe kunnen we positief omgaan met ai?</vt:lpstr>
      <vt:lpstr>Hoe kunnen we positief omgaan met ai?</vt:lpstr>
      <vt:lpstr>Wat kan je doen als ouder?</vt:lpstr>
      <vt:lpstr>Tips</vt:lpstr>
      <vt:lpstr>Handvaten voor gesprekken</vt:lpstr>
      <vt:lpstr>De (on)waarheden rond AI</vt:lpstr>
      <vt:lpstr>Help!  “mijn kind zal minder sociaal worden door AI!”</vt:lpstr>
      <vt:lpstr>Help!  “Mijn kind zal geen hulp zoeken bij een mens”</vt:lpstr>
      <vt:lpstr>Help!  “mijn kind wordt dommer door AI”</vt:lpstr>
      <vt:lpstr>Help!  “mijn kind/IK kan niet meer mee”</vt:lpstr>
      <vt:lpstr>Meer info over “digitaal opvoeden”?</vt:lpstr>
      <vt:lpstr>Zijn er nog vragen? Stuur ze in de chat!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Marijn Martens (UGent-imec)</dc:creator>
  <cp:lastModifiedBy>Marijn Martens (UGent-imec)</cp:lastModifiedBy>
  <cp:revision>12</cp:revision>
  <dcterms:created xsi:type="dcterms:W3CDTF">2023-11-29T08:37:48Z</dcterms:created>
  <dcterms:modified xsi:type="dcterms:W3CDTF">2023-12-13T13:55:23Z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2016-09-20T22:00:00Z</vt:filetime>
  </property>
  <property fmtid="{D5CDD505-2E9C-101B-9397-08002B2CF9AE}" pid="5" name="Build">
    <vt:lpwstr>13</vt:lpwstr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4A">
    <vt:lpwstr>copy of UK version translated to NL</vt:lpwstr>
  </property>
  <property fmtid="{D5CDD505-2E9C-101B-9397-08002B2CF9AE}" pid="11" name="Cmt 5">
    <vt:lpwstr>set text box and shape defaults</vt:lpwstr>
  </property>
  <property fmtid="{D5CDD505-2E9C-101B-9397-08002B2CF9AE}" pid="12" name="Cmt 6">
    <vt:lpwstr>closing slide acc. to letter</vt:lpwstr>
  </property>
  <property fmtid="{D5CDD505-2E9C-101B-9397-08002B2CF9AE}" pid="13" name="Cmt 7">
    <vt:lpwstr>logo opening slide sharpened</vt:lpwstr>
  </property>
  <property fmtid="{D5CDD505-2E9C-101B-9397-08002B2CF9AE}" pid="14" name="Cmt 8">
    <vt:lpwstr>split variable and fixed data in contact data; lang to NL-BE</vt:lpwstr>
  </property>
  <property fmtid="{D5CDD505-2E9C-101B-9397-08002B2CF9AE}" pid="15" name="Cmt 9">
    <vt:lpwstr>comments 19-9-2016</vt:lpwstr>
  </property>
  <property fmtid="{D5CDD505-2E9C-101B-9397-08002B2CF9AE}" pid="16" name="Cmt 10">
    <vt:lpwstr>social media redesigned</vt:lpwstr>
  </property>
  <property fmtid="{D5CDD505-2E9C-101B-9397-08002B2CF9AE}" pid="17" name="Cmt 11">
    <vt:lpwstr>Title Slide renamed to TitleSlide</vt:lpwstr>
  </property>
  <property fmtid="{D5CDD505-2E9C-101B-9397-08002B2CF9AE}" pid="18" name="Cmt 12">
    <vt:lpwstr>Title and text size</vt:lpwstr>
  </property>
  <property fmtid="{D5CDD505-2E9C-101B-9397-08002B2CF9AE}" pid="19" name="Cmt 13">
    <vt:lpwstr>socmed pictos &gt; normal view</vt:lpwstr>
  </property>
</Properties>
</file>